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0" r:id="rId3"/>
    <p:sldMasterId id="2147483671" r:id="rId4"/>
  </p:sldMasterIdLst>
  <p:notesMasterIdLst>
    <p:notesMasterId r:id="rId6"/>
  </p:notesMasterIdLst>
  <p:sldIdLst>
    <p:sldId id="362" r:id="rId5"/>
    <p:sldId id="257" r:id="rId7"/>
    <p:sldId id="767" r:id="rId8"/>
    <p:sldId id="440" r:id="rId9"/>
    <p:sldId id="771" r:id="rId10"/>
    <p:sldId id="444" r:id="rId11"/>
    <p:sldId id="446" r:id="rId12"/>
    <p:sldId id="773" r:id="rId13"/>
    <p:sldId id="960" r:id="rId14"/>
    <p:sldId id="963" r:id="rId15"/>
    <p:sldId id="964" r:id="rId16"/>
    <p:sldId id="967" r:id="rId17"/>
    <p:sldId id="968" r:id="rId18"/>
    <p:sldId id="965" r:id="rId19"/>
    <p:sldId id="973" r:id="rId20"/>
    <p:sldId id="966" r:id="rId21"/>
    <p:sldId id="976" r:id="rId22"/>
    <p:sldId id="975" r:id="rId23"/>
    <p:sldId id="977" r:id="rId24"/>
    <p:sldId id="974" r:id="rId25"/>
    <p:sldId id="461" r:id="rId26"/>
    <p:sldId id="769" r:id="rId27"/>
    <p:sldId id="464" r:id="rId28"/>
    <p:sldId id="466" r:id="rId29"/>
    <p:sldId id="774" r:id="rId30"/>
    <p:sldId id="474" r:id="rId31"/>
    <p:sldId id="503" r:id="rId32"/>
    <p:sldId id="504" r:id="rId33"/>
    <p:sldId id="866" r:id="rId34"/>
    <p:sldId id="980" r:id="rId35"/>
    <p:sldId id="525" r:id="rId36"/>
    <p:sldId id="979" r:id="rId37"/>
    <p:sldId id="754" r:id="rId38"/>
    <p:sldId id="764" r:id="rId39"/>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userDrawn="1">
          <p15:clr>
            <a:srgbClr val="A4A3A4"/>
          </p15:clr>
        </p15:guide>
        <p15:guide id="2"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BD4CC"/>
    <a:srgbClr val="436982"/>
    <a:srgbClr val="55D7E5"/>
    <a:srgbClr val="6AD0D0"/>
    <a:srgbClr val="30748D"/>
    <a:srgbClr val="E276B1"/>
    <a:srgbClr val="2C6A80"/>
    <a:srgbClr val="2EB0A2"/>
    <a:srgbClr val="649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4" autoAdjust="0"/>
    <p:restoredTop sz="89202" autoAdjust="0"/>
  </p:normalViewPr>
  <p:slideViewPr>
    <p:cSldViewPr snapToGrid="0" showGuides="1">
      <p:cViewPr>
        <p:scale>
          <a:sx n="75" d="100"/>
          <a:sy n="75" d="100"/>
        </p:scale>
        <p:origin x="-3653" y="-1666"/>
      </p:cViewPr>
      <p:guideLst>
        <p:guide orient="horz" pos="2207"/>
        <p:guide pos="3816"/>
      </p:guideLst>
    </p:cSldViewPr>
  </p:slideViewPr>
  <p:notesTextViewPr>
    <p:cViewPr>
      <p:scale>
        <a:sx n="1" d="1"/>
        <a:sy n="1" d="1"/>
      </p:scale>
      <p:origin x="0" y="0"/>
    </p:cViewPr>
  </p:notesTextViewPr>
  <p:notesViewPr>
    <p:cSldViewPr snapToGrid="0">
      <p:cViewPr varScale="1">
        <p:scale>
          <a:sx n="91" d="100"/>
          <a:sy n="91" d="100"/>
        </p:scale>
        <p:origin x="3564" y="7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4" Type="http://schemas.openxmlformats.org/officeDocument/2006/relationships/tags" Target="tags/tag104.xml"/><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EBA4CA-242C-40F2-AFC7-1AC6DDCAB43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2A187-060C-48C8-A788-B4928D1A8C8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ChangeArrowheads="1"/>
          </p:cNvSpPr>
          <p:nvPr>
            <p:ph type="sldImg" idx="4294967295"/>
          </p:nvPr>
        </p:nvSpPr>
        <p:spPr>
          <a:ln>
            <a:miter lim="800000"/>
          </a:ln>
        </p:spPr>
      </p:sp>
      <p:sp>
        <p:nvSpPr>
          <p:cNvPr id="18434" name="备注占位符 2"/>
          <p:cNvSpPr>
            <a:spLocks noGrp="1" noChangeArrowheads="1"/>
          </p:cNvSpPr>
          <p:nvPr>
            <p:ph type="body" idx="4294967295"/>
          </p:nvPr>
        </p:nvSpPr>
        <p:spPr/>
        <p:txBody>
          <a:bodyPr/>
          <a:lstStyle/>
          <a:p>
            <a:r>
              <a:rPr lang="zh-CN" altLang="en-US" dirty="0"/>
              <a:t>各位老师下午好，非常荣幸受到东北大学的邀请来做这个培训讲座。</a:t>
            </a:r>
            <a:endParaRPr lang="zh-CN" altLang="en-US" dirty="0"/>
          </a:p>
        </p:txBody>
      </p:sp>
      <p:sp>
        <p:nvSpPr>
          <p:cNvPr id="1843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defTabSz="990600" fontAlgn="base">
              <a:spcBef>
                <a:spcPct val="0"/>
              </a:spcBef>
              <a:spcAft>
                <a:spcPct val="0"/>
              </a:spcAft>
              <a:defRPr/>
            </a:pPr>
            <a:fld id="{E7119660-4ED3-4BA5-BA75-0AB0DC431B72}" type="slidenum">
              <a:rPr lang="zh-CN" altLang="en-US" noProof="1">
                <a:solidFill>
                  <a:prstClr val="black"/>
                </a:solidFill>
                <a:latin typeface="Arial" panose="020B0604020202020204" pitchFamily="34" charset="0"/>
                <a:ea typeface="微软雅黑" panose="020B0503020204020204" pitchFamily="34" charset="-122"/>
              </a:rPr>
            </a:fld>
            <a:endParaRPr lang="en-US" altLang="zh-CN" noProof="1">
              <a:solidFill>
                <a:prstClr val="black"/>
              </a:solidFill>
              <a:latin typeface="Arial" panose="020B0604020202020204" pitchFamily="34" charset="0"/>
              <a:ea typeface="微软雅黑"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分为三个部分和大家讲解，一是。。。，二是。。。，三是。。。。</a:t>
            </a:r>
            <a:endParaRPr lang="zh-CN" altLang="en-US" dirty="0"/>
          </a:p>
        </p:txBody>
      </p:sp>
      <p:sp>
        <p:nvSpPr>
          <p:cNvPr id="4" name="灯片编号占位符 3"/>
          <p:cNvSpPr>
            <a:spLocks noGrp="1"/>
          </p:cNvSpPr>
          <p:nvPr>
            <p:ph type="sldNum" sz="quarter" idx="10"/>
          </p:nvPr>
        </p:nvSpPr>
        <p:spPr/>
        <p:txBody>
          <a:bodyPr/>
          <a:lstStyle/>
          <a:p>
            <a:fld id="{BFD2A187-060C-48C8-A788-B4928D1A8C8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D2A187-060C-48C8-A788-B4928D1A8C8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D2A187-060C-48C8-A788-B4928D1A8C8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固废法是针对固废污染防治而出台的专项法律，在固废法中，固体废物被列为</a:t>
            </a:r>
            <a:r>
              <a:rPr lang="en-US" altLang="zh-CN" dirty="0" smtClean="0"/>
              <a:t>5</a:t>
            </a:r>
            <a:r>
              <a:rPr lang="zh-CN" altLang="en-US" dirty="0" smtClean="0"/>
              <a:t>个类别，分别有生活垃圾、工业固废、建筑垃圾、农业固废，及今天我要讲到的危险废物。</a:t>
            </a:r>
            <a:endParaRPr lang="en-US" altLang="zh-CN" dirty="0" smtClean="0"/>
          </a:p>
          <a:p>
            <a:r>
              <a:rPr lang="zh-CN" altLang="en-US" dirty="0" smtClean="0"/>
              <a:t>危险废物是什么呢，是指。。。。</a:t>
            </a:r>
            <a:endParaRPr lang="zh-CN" altLang="en-US" dirty="0"/>
          </a:p>
        </p:txBody>
      </p:sp>
      <p:sp>
        <p:nvSpPr>
          <p:cNvPr id="4" name="灯片编号占位符 3"/>
          <p:cNvSpPr>
            <a:spLocks noGrp="1"/>
          </p:cNvSpPr>
          <p:nvPr>
            <p:ph type="sldNum" sz="quarter" idx="10"/>
          </p:nvPr>
        </p:nvSpPr>
        <p:spPr/>
        <p:txBody>
          <a:bodyPr/>
          <a:lstStyle/>
          <a:p>
            <a:fld id="{BFD2A187-060C-48C8-A788-B4928D1A8C8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ChangeArrowheads="1"/>
          </p:cNvSpPr>
          <p:nvPr>
            <p:ph type="sldImg" idx="4294967295"/>
          </p:nvPr>
        </p:nvSpPr>
        <p:spPr>
          <a:ln>
            <a:miter lim="800000"/>
          </a:ln>
        </p:spPr>
      </p:sp>
      <p:sp>
        <p:nvSpPr>
          <p:cNvPr id="18434" name="备注占位符 2"/>
          <p:cNvSpPr>
            <a:spLocks noGrp="1" noChangeArrowheads="1"/>
          </p:cNvSpPr>
          <p:nvPr>
            <p:ph type="body" idx="4294967295"/>
          </p:nvPr>
        </p:nvSpPr>
        <p:spPr/>
        <p:txBody>
          <a:bodyPr/>
          <a:lstStyle/>
          <a:p>
            <a:endParaRPr lang="zh-CN" altLang="en-US" dirty="0"/>
          </a:p>
        </p:txBody>
      </p:sp>
      <p:sp>
        <p:nvSpPr>
          <p:cNvPr id="1843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defTabSz="990600" fontAlgn="base">
              <a:spcBef>
                <a:spcPct val="0"/>
              </a:spcBef>
              <a:spcAft>
                <a:spcPct val="0"/>
              </a:spcAft>
              <a:defRPr/>
            </a:pPr>
            <a:fld id="{E7119660-4ED3-4BA5-BA75-0AB0DC431B72}" type="slidenum">
              <a:rPr lang="zh-CN" altLang="en-US" noProof="1">
                <a:solidFill>
                  <a:prstClr val="black"/>
                </a:solidFill>
                <a:latin typeface="Arial" panose="020B0604020202020204" pitchFamily="34" charset="0"/>
                <a:ea typeface="微软雅黑" panose="020B0503020204020204" pitchFamily="34" charset="-122"/>
              </a:rPr>
            </a:fld>
            <a:endParaRPr lang="en-US" altLang="zh-CN" noProof="1">
              <a:solidFill>
                <a:prstClr val="black"/>
              </a:solidFill>
              <a:latin typeface="Arial" panose="020B0604020202020204" pitchFamily="34" charset="0"/>
              <a:ea typeface="微软雅黑" panose="020B0503020204020204"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r>
              <a:rPr lang="zh-CN" altLang="en-US" dirty="0" smtClean="0"/>
              <a:t>工业生产中我们常见到的危险废物有哪些呢，例如废弃矿物油及沾染油品包装物、机械切削过程产生的乳化液、石化</a:t>
            </a:r>
            <a:r>
              <a:rPr lang="en-US" altLang="zh-CN" dirty="0" smtClean="0"/>
              <a:t>/</a:t>
            </a:r>
            <a:r>
              <a:rPr lang="zh-CN" altLang="en-US" dirty="0" smtClean="0"/>
              <a:t>化学原料制造行业精馏残渣、电镀工序所产生的滤渣、槽液和水处理污泥、垃圾焚烧飞灰、酸碱废液、含重金属废物、吸附有机气体的活性炭、实验室产出的具有危险特性的废物等。</a:t>
            </a:r>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r>
              <a:rPr lang="zh-CN" altLang="en-US" dirty="0" smtClean="0"/>
              <a:t>危险废物的治理方式有哪些呢，目前国内采用焚烧、水泥窑协同、物理化学、填埋等方式对危险废物进行处置，针对特定类别的危险废物可以采用综合利用的方式进行再利用，例如酸碱再生、溶剂回收、催化剂组分回收，废油再提炼等。。。。</a:t>
            </a:r>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第二部分，危废管理相关政策体系。首先简单介绍危险废物相关法律法规，再是结合固废法讲解实验室危险废物管理的相关要求。</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FD2A187-060C-48C8-A788-B4928D1A8C8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r>
              <a:rPr lang="zh-CN" altLang="en-US" dirty="0" smtClean="0"/>
              <a:t>在法律层面，国家以《宪法》</a:t>
            </a:r>
            <a:r>
              <a:rPr lang="zh-CN" altLang="en-US" dirty="0" smtClean="0">
                <a:sym typeface="+mn-ea"/>
              </a:rPr>
              <a:t>为宗旨</a:t>
            </a:r>
            <a:r>
              <a:rPr lang="zh-CN" altLang="en-US" dirty="0" smtClean="0"/>
              <a:t>先后出台了《环保法》《固废法</a:t>
            </a:r>
            <a:r>
              <a:rPr lang="en-US" altLang="zh-CN" dirty="0" smtClean="0"/>
              <a:t>》</a:t>
            </a:r>
            <a:r>
              <a:rPr lang="zh-CN" altLang="en-US" dirty="0" smtClean="0"/>
              <a:t>，提出了管理部门、企业对环境固废的监管、处理处置的相关要求及法律责任</a:t>
            </a:r>
            <a:endParaRPr lang="en-US" altLang="zh-CN" dirty="0" smtClean="0"/>
          </a:p>
          <a:p>
            <a:r>
              <a:rPr lang="zh-CN" altLang="en-US" dirty="0" smtClean="0"/>
              <a:t>在法规层面，发布了</a:t>
            </a:r>
            <a:r>
              <a:rPr lang="en-US" altLang="zh-CN" dirty="0" smtClean="0"/>
              <a:t>《</a:t>
            </a:r>
            <a:r>
              <a:rPr lang="zh-CN" altLang="en-US" dirty="0" smtClean="0"/>
              <a:t>危险废物转移管理办法</a:t>
            </a:r>
            <a:r>
              <a:rPr lang="en-US" altLang="zh-CN" dirty="0" smtClean="0"/>
              <a:t>》</a:t>
            </a:r>
            <a:r>
              <a:rPr lang="zh-CN" altLang="en-US" dirty="0" smtClean="0"/>
              <a:t>及</a:t>
            </a:r>
            <a:r>
              <a:rPr lang="en-US" altLang="zh-CN" dirty="0" smtClean="0"/>
              <a:t>《</a:t>
            </a:r>
            <a:r>
              <a:rPr lang="zh-CN" altLang="en-US" dirty="0" smtClean="0"/>
              <a:t>危险废物规范化管理指标体系</a:t>
            </a:r>
            <a:r>
              <a:rPr lang="en-US" altLang="zh-CN" dirty="0" smtClean="0"/>
              <a:t>》</a:t>
            </a:r>
            <a:r>
              <a:rPr lang="zh-CN" altLang="en-US" dirty="0" smtClean="0"/>
              <a:t>进一步补充完善了相关监管要求，出台了</a:t>
            </a:r>
            <a:r>
              <a:rPr lang="en-US" altLang="zh-CN" dirty="0" smtClean="0"/>
              <a:t>《</a:t>
            </a:r>
            <a:r>
              <a:rPr lang="zh-CN" altLang="en-US" dirty="0" smtClean="0"/>
              <a:t>两高司法解释</a:t>
            </a:r>
            <a:r>
              <a:rPr lang="en-US" altLang="zh-CN" dirty="0" smtClean="0"/>
              <a:t>》</a:t>
            </a:r>
            <a:r>
              <a:rPr lang="zh-CN" altLang="en-US" dirty="0" smtClean="0"/>
              <a:t>明确环境污染事件刑事责任；</a:t>
            </a:r>
            <a:endParaRPr lang="en-US" altLang="zh-CN" dirty="0" smtClean="0"/>
          </a:p>
          <a:p>
            <a:r>
              <a:rPr lang="zh-CN" altLang="en-US" dirty="0" smtClean="0"/>
              <a:t>此外，也制定了相应的国家标准、技术规范、行业规范，覆盖了危废产生、贮存、运输及处理处置等环节提出了进一步的要求。</a:t>
            </a:r>
            <a:endParaRPr lang="zh-CN" altLang="en-US" dirty="0"/>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这里讲一下</a:t>
            </a:r>
            <a:r>
              <a:rPr lang="zh-CN" altLang="en-US" dirty="0">
                <a:latin typeface="微软雅黑" panose="020B0503020204020204" pitchFamily="34" charset="-122"/>
                <a:ea typeface="微软雅黑" panose="020B0503020204020204" pitchFamily="34" charset="-122"/>
                <a:sym typeface="+mn-ea"/>
              </a:rPr>
              <a:t>固体废物污染环境防治法，固废法分别在</a:t>
            </a:r>
            <a:r>
              <a:rPr lang="zh-CN" altLang="en-US" dirty="0" smtClean="0">
                <a:sym typeface="+mn-ea"/>
              </a:rPr>
              <a:t>监管、防治、处理处置方面提出了法律层面的要求，并列明法律责任。</a:t>
            </a:r>
            <a:endParaRPr lang="zh-CN" altLang="en-US" dirty="0" smtClean="0">
              <a:sym typeface="+mn-ea"/>
            </a:endParaRPr>
          </a:p>
          <a:p>
            <a:endParaRPr lang="zh-CN" altLang="en-US" dirty="0"/>
          </a:p>
        </p:txBody>
      </p:sp>
      <p:sp>
        <p:nvSpPr>
          <p:cNvPr id="4" name="灯片编号占位符 3"/>
          <p:cNvSpPr>
            <a:spLocks noGrp="1"/>
          </p:cNvSpPr>
          <p:nvPr>
            <p:ph type="sldNum" sz="quarter" idx="10"/>
          </p:nvPr>
        </p:nvSpPr>
        <p:spPr/>
        <p:txBody>
          <a:bodyPr/>
          <a:lstStyle/>
          <a:p>
            <a:fld id="{BFD2A187-060C-48C8-A788-B4928D1A8C8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8150" y="755650"/>
            <a:ext cx="6238875" cy="3509963"/>
          </a:xfrm>
        </p:spPr>
      </p:sp>
      <p:sp>
        <p:nvSpPr>
          <p:cNvPr id="3" name="备注占位符 2"/>
          <p:cNvSpPr>
            <a:spLocks noGrp="1"/>
          </p:cNvSpPr>
          <p:nvPr>
            <p:ph type="body" idx="1"/>
          </p:nvPr>
        </p:nvSpPr>
        <p:spPr/>
        <p:txBody>
          <a:bodyPr/>
          <a:lstStyle/>
          <a:p>
            <a:endParaRPr lang="zh-CN" altLang="en-US" dirty="0" smtClean="0">
              <a:sym typeface="+mn-ea"/>
            </a:endParaRPr>
          </a:p>
        </p:txBody>
      </p:sp>
      <p:sp>
        <p:nvSpPr>
          <p:cNvPr id="4" name="灯片编号占位符 3"/>
          <p:cNvSpPr>
            <a:spLocks noGrp="1"/>
          </p:cNvSpPr>
          <p:nvPr>
            <p:ph type="sldNum" sz="quarter" idx="10"/>
          </p:nvPr>
        </p:nvSpPr>
        <p:spPr/>
        <p:txBody>
          <a:bodyPr/>
          <a:lstStyle/>
          <a:p>
            <a:fld id="{59BDC23B-2BC8-4F8B-9D65-45604DC2EF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9AEB9B5-F85A-41FC-9E18-569D22E22C99}"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99EACD6-847B-40C1-9014-7AC114FA9A0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744492D-25D8-4388-880E-DCA5854B6273}"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99EACD6-847B-40C1-9014-7AC114FA9A0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47DD8E3-C2C1-4000-B034-A883A961C542}"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99EACD6-847B-40C1-9014-7AC114FA9A0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4" name="Group 2"/>
          <p:cNvGrpSpPr/>
          <p:nvPr/>
        </p:nvGrpSpPr>
        <p:grpSpPr bwMode="auto">
          <a:xfrm>
            <a:off x="1166270" y="965302"/>
            <a:ext cx="3184525" cy="2832100"/>
            <a:chOff x="0" y="0"/>
            <a:chExt cx="5014" cy="4460"/>
          </a:xfrm>
        </p:grpSpPr>
        <p:sp>
          <p:nvSpPr>
            <p:cNvPr id="5" name="Oval 3"/>
            <p:cNvSpPr>
              <a:spLocks noChangeArrowheads="1"/>
            </p:cNvSpPr>
            <p:nvPr/>
          </p:nvSpPr>
          <p:spPr bwMode="auto">
            <a:xfrm>
              <a:off x="327" y="0"/>
              <a:ext cx="4459" cy="4461"/>
            </a:xfrm>
            <a:prstGeom prst="ellipse">
              <a:avLst/>
            </a:prstGeom>
            <a:noFill/>
            <a:ln w="19050">
              <a:solidFill>
                <a:schemeClr val="tx1"/>
              </a:solidFill>
              <a:prstDash val="dash"/>
              <a:round/>
            </a:ln>
            <a:extLst>
              <a:ext uri="{909E8E84-426E-40DD-AFC4-6F175D3DCCD1}">
                <a14:hiddenFill xmlns:a14="http://schemas.microsoft.com/office/drawing/2010/main">
                  <a:solidFill>
                    <a:srgbClr val="FFFFFF"/>
                  </a:solidFill>
                </a14:hiddenFill>
              </a:ext>
            </a:extLst>
          </p:spPr>
          <p:txBody>
            <a:bodyPr anchor="ctr"/>
            <a:lstStyle/>
            <a:p>
              <a:endParaRPr lang="zh-CN" altLang="en-US" dirty="0">
                <a:solidFill>
                  <a:srgbClr val="000000"/>
                </a:solidFill>
                <a:ea typeface="微软雅黑" panose="020B0503020204020204" pitchFamily="34" charset="-122"/>
              </a:endParaRPr>
            </a:p>
          </p:txBody>
        </p:sp>
        <p:sp>
          <p:nvSpPr>
            <p:cNvPr id="6" name="Rectangle 4"/>
            <p:cNvSpPr>
              <a:spLocks noChangeArrowheads="1"/>
            </p:cNvSpPr>
            <p:nvPr/>
          </p:nvSpPr>
          <p:spPr bwMode="auto">
            <a:xfrm>
              <a:off x="3918" y="705"/>
              <a:ext cx="1096" cy="31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7" name="Oval 5"/>
            <p:cNvSpPr>
              <a:spLocks noChangeArrowheads="1"/>
            </p:cNvSpPr>
            <p:nvPr/>
          </p:nvSpPr>
          <p:spPr bwMode="auto">
            <a:xfrm>
              <a:off x="0" y="1920"/>
              <a:ext cx="655" cy="656"/>
            </a:xfrm>
            <a:prstGeom prst="ellipse">
              <a:avLst/>
            </a:prstGeom>
            <a:solidFill>
              <a:srgbClr val="F1AA07"/>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dirty="0">
                <a:solidFill>
                  <a:srgbClr val="000000"/>
                </a:solidFill>
                <a:ea typeface="微软雅黑" panose="020B0503020204020204" pitchFamily="34" charset="-122"/>
              </a:endParaRPr>
            </a:p>
          </p:txBody>
        </p:sp>
      </p:grpSp>
      <p:grpSp>
        <p:nvGrpSpPr>
          <p:cNvPr id="8" name="Group 6"/>
          <p:cNvGrpSpPr/>
          <p:nvPr/>
        </p:nvGrpSpPr>
        <p:grpSpPr bwMode="auto">
          <a:xfrm flipV="1">
            <a:off x="4134895" y="3223361"/>
            <a:ext cx="3824288" cy="76200"/>
            <a:chOff x="0" y="0"/>
            <a:chExt cx="4518" cy="249"/>
          </a:xfrm>
        </p:grpSpPr>
        <p:sp>
          <p:nvSpPr>
            <p:cNvPr id="9" name="Rectangle 7"/>
            <p:cNvSpPr>
              <a:spLocks noChangeArrowheads="1"/>
            </p:cNvSpPr>
            <p:nvPr/>
          </p:nvSpPr>
          <p:spPr bwMode="auto">
            <a:xfrm>
              <a:off x="0" y="0"/>
              <a:ext cx="4518" cy="249"/>
            </a:xfrm>
            <a:prstGeom prst="rect">
              <a:avLst/>
            </a:prstGeom>
            <a:solidFill>
              <a:srgbClr val="251C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10" name="Rectangle 8"/>
            <p:cNvSpPr>
              <a:spLocks noChangeArrowheads="1"/>
            </p:cNvSpPr>
            <p:nvPr/>
          </p:nvSpPr>
          <p:spPr bwMode="auto">
            <a:xfrm>
              <a:off x="0" y="1"/>
              <a:ext cx="1080" cy="249"/>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11" name="Rectangle 9"/>
            <p:cNvSpPr>
              <a:spLocks noChangeArrowheads="1"/>
            </p:cNvSpPr>
            <p:nvPr/>
          </p:nvSpPr>
          <p:spPr bwMode="auto">
            <a:xfrm>
              <a:off x="2265" y="0"/>
              <a:ext cx="1080" cy="249"/>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grpSp>
      <p:sp>
        <p:nvSpPr>
          <p:cNvPr id="2058" name="Rectangle 10"/>
          <p:cNvSpPr>
            <a:spLocks noGrp="1" noChangeArrowheads="1"/>
          </p:cNvSpPr>
          <p:nvPr>
            <p:ph type="ctrTitle"/>
          </p:nvPr>
        </p:nvSpPr>
        <p:spPr>
          <a:xfrm>
            <a:off x="3990368" y="1908912"/>
            <a:ext cx="6864351" cy="687387"/>
          </a:xfrm>
        </p:spPr>
        <p:txBody>
          <a:bodyPr/>
          <a:lstStyle>
            <a:lvl1pPr>
              <a:defRPr sz="3200">
                <a:solidFill>
                  <a:schemeClr val="tx1"/>
                </a:solidFill>
              </a:defRPr>
            </a:lvl1pPr>
          </a:lstStyle>
          <a:p>
            <a:pPr lvl="0"/>
            <a:r>
              <a:rPr lang="zh-CN" altLang="zh-CN" noProof="0" dirty="0">
                <a:sym typeface="Arial" panose="020B0604020202020204" pitchFamily="34" charset="0"/>
              </a:rPr>
              <a:t>单击此处编辑母版标题样式</a:t>
            </a:r>
            <a:endParaRPr lang="zh-CN" altLang="zh-CN" noProof="0" dirty="0">
              <a:sym typeface="Arial" panose="020B0604020202020204" pitchFamily="34" charset="0"/>
            </a:endParaRPr>
          </a:p>
        </p:txBody>
      </p:sp>
      <p:sp>
        <p:nvSpPr>
          <p:cNvPr id="2059" name="Rectangle 11"/>
          <p:cNvSpPr>
            <a:spLocks noGrp="1" noChangeArrowheads="1"/>
          </p:cNvSpPr>
          <p:nvPr>
            <p:ph type="subTitle" idx="1"/>
          </p:nvPr>
        </p:nvSpPr>
        <p:spPr>
          <a:xfrm>
            <a:off x="3990368" y="2596298"/>
            <a:ext cx="6864351" cy="611188"/>
          </a:xfr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lstStyle>
            <a:lvl1pPr marL="0" indent="0">
              <a:spcBef>
                <a:spcPct val="0"/>
              </a:spcBef>
              <a:buFont typeface="Arial" panose="020B0604020202020204" pitchFamily="34" charset="0"/>
              <a:buNone/>
              <a:defRPr sz="2000">
                <a:solidFill>
                  <a:srgbClr val="F1AA07"/>
                </a:solidFill>
                <a:sym typeface="Arial" panose="020B0604020202020204" pitchFamily="34" charset="0"/>
              </a:defRPr>
            </a:lvl1pPr>
          </a:lstStyle>
          <a:p>
            <a:pPr lvl="0"/>
            <a:r>
              <a:rPr lang="zh-CN" altLang="zh-CN" noProof="0" dirty="0">
                <a:sym typeface="Arial" panose="020B0604020202020204" pitchFamily="34" charset="0"/>
              </a:rPr>
              <a:t>单击此处编辑母版副标题样式</a:t>
            </a:r>
            <a:endParaRPr lang="zh-CN" altLang="zh-CN" noProof="0" dirty="0">
              <a:sym typeface="Arial" panose="020B0604020202020204" pitchFamily="34" charset="0"/>
            </a:endParaRPr>
          </a:p>
        </p:txBody>
      </p:sp>
      <p:sp>
        <p:nvSpPr>
          <p:cNvPr id="12" name="日期占位符 1"/>
          <p:cNvSpPr>
            <a:spLocks noGrp="1"/>
          </p:cNvSpPr>
          <p:nvPr>
            <p:ph type="dt" sz="half" idx="10"/>
          </p:nvPr>
        </p:nvSpPr>
        <p:spPr/>
        <p:txBody>
          <a:bodyPr/>
          <a:lstStyle>
            <a:lvl1pPr>
              <a:defRPr/>
            </a:lvl1pPr>
          </a:lstStyle>
          <a:p>
            <a:fld id="{02C1B753-11B8-4309-998C-D5A957944145}" type="datetime1">
              <a:rPr lang="zh-CN" altLang="en-US" smtClean="0">
                <a:solidFill>
                  <a:srgbClr val="808080"/>
                </a:solidFill>
              </a:rPr>
            </a:fld>
            <a:endParaRPr lang="zh-CN" altLang="en-US">
              <a:solidFill>
                <a:srgbClr val="808080"/>
              </a:solidFill>
            </a:endParaRPr>
          </a:p>
        </p:txBody>
      </p:sp>
      <p:sp>
        <p:nvSpPr>
          <p:cNvPr id="13" name="页脚占位符 2"/>
          <p:cNvSpPr>
            <a:spLocks noGrp="1"/>
          </p:cNvSpPr>
          <p:nvPr>
            <p:ph type="ftr" sz="quarter" idx="11"/>
          </p:nvPr>
        </p:nvSpPr>
        <p:spPr/>
        <p:txBody>
          <a:bodyPr/>
          <a:lstStyle>
            <a:lvl1pPr>
              <a:defRPr/>
            </a:lvl1pPr>
          </a:lstStyle>
          <a:p>
            <a:endParaRPr lang="zh-CN" altLang="en-US">
              <a:solidFill>
                <a:srgbClr val="808080"/>
              </a:solidFill>
            </a:endParaRPr>
          </a:p>
        </p:txBody>
      </p:sp>
      <p:sp>
        <p:nvSpPr>
          <p:cNvPr id="14" name="灯片编号占位符 3"/>
          <p:cNvSpPr>
            <a:spLocks noGrp="1"/>
          </p:cNvSpPr>
          <p:nvPr>
            <p:ph type="sldNum" sz="quarter" idx="12"/>
          </p:nvPr>
        </p:nvSpPr>
        <p:spPr/>
        <p:txBody>
          <a:bodyPr/>
          <a:lstStyle>
            <a:lvl1pPr>
              <a:defRPr/>
            </a:lvl1pPr>
          </a:lstStyle>
          <a:p>
            <a:fld id="{D853CD57-9308-4807-8CD6-DC91F36C1453}" type="slidenum">
              <a:rPr lang="zh-CN" altLang="en-US">
                <a:solidFill>
                  <a:srgbClr val="808080"/>
                </a:solidFill>
              </a:rPr>
            </a:fld>
            <a:endParaRPr lang="zh-CN" altLang="en-US">
              <a:solidFill>
                <a:srgbClr val="808080"/>
              </a:solidFill>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4" name="Group 7"/>
          <p:cNvGrpSpPr/>
          <p:nvPr/>
        </p:nvGrpSpPr>
        <p:grpSpPr bwMode="auto">
          <a:xfrm>
            <a:off x="577850" y="184150"/>
            <a:ext cx="463550" cy="763588"/>
            <a:chOff x="0" y="0"/>
            <a:chExt cx="730" cy="1203"/>
          </a:xfrm>
        </p:grpSpPr>
        <p:sp>
          <p:nvSpPr>
            <p:cNvPr id="5" name="Rectangle 8"/>
            <p:cNvSpPr>
              <a:spLocks noChangeArrowheads="1"/>
            </p:cNvSpPr>
            <p:nvPr/>
          </p:nvSpPr>
          <p:spPr bwMode="auto">
            <a:xfrm>
              <a:off x="0" y="0"/>
              <a:ext cx="382" cy="1203"/>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6" name="Rectangle 9"/>
            <p:cNvSpPr>
              <a:spLocks noChangeArrowheads="1"/>
            </p:cNvSpPr>
            <p:nvPr/>
          </p:nvSpPr>
          <p:spPr bwMode="auto">
            <a:xfrm>
              <a:off x="382" y="413"/>
              <a:ext cx="348" cy="791"/>
            </a:xfrm>
            <a:prstGeom prst="rect">
              <a:avLst/>
            </a:prstGeom>
            <a:solidFill>
              <a:srgbClr val="251C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grpSp>
      <p:sp>
        <p:nvSpPr>
          <p:cNvPr id="2" name="标题 1"/>
          <p:cNvSpPr>
            <a:spLocks noGrp="1"/>
          </p:cNvSpPr>
          <p:nvPr>
            <p:ph type="title"/>
          </p:nvPr>
        </p:nvSpPr>
        <p:spPr>
          <a:xfrm>
            <a:off x="1157818" y="184150"/>
            <a:ext cx="10435167" cy="763588"/>
          </a:xfrm>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10"/>
          </p:nvPr>
        </p:nvSpPr>
        <p:spPr/>
        <p:txBody>
          <a:bodyPr/>
          <a:lstStyle>
            <a:lvl1pPr>
              <a:defRPr/>
            </a:lvl1pPr>
          </a:lstStyle>
          <a:p>
            <a:fld id="{C68DAEE9-4815-4278-A82A-1878A2C7B4C5}" type="datetime1">
              <a:rPr lang="zh-CN" altLang="en-US" smtClean="0">
                <a:solidFill>
                  <a:srgbClr val="808080"/>
                </a:solidFill>
              </a:rPr>
            </a:fld>
            <a:endParaRPr lang="zh-CN" altLang="en-US">
              <a:solidFill>
                <a:srgbClr val="808080"/>
              </a:solidFill>
            </a:endParaRPr>
          </a:p>
        </p:txBody>
      </p:sp>
      <p:sp>
        <p:nvSpPr>
          <p:cNvPr id="8" name="页脚占位符 4"/>
          <p:cNvSpPr>
            <a:spLocks noGrp="1"/>
          </p:cNvSpPr>
          <p:nvPr>
            <p:ph type="ftr" sz="quarter" idx="11"/>
          </p:nvPr>
        </p:nvSpPr>
        <p:spPr/>
        <p:txBody>
          <a:bodyPr/>
          <a:lstStyle>
            <a:lvl1pPr>
              <a:defRPr/>
            </a:lvl1pPr>
          </a:lstStyle>
          <a:p>
            <a:endParaRPr lang="zh-CN" altLang="en-US">
              <a:solidFill>
                <a:srgbClr val="808080"/>
              </a:solidFill>
            </a:endParaRPr>
          </a:p>
        </p:txBody>
      </p:sp>
      <p:sp>
        <p:nvSpPr>
          <p:cNvPr id="9" name="灯片编号占位符 5"/>
          <p:cNvSpPr>
            <a:spLocks noGrp="1"/>
          </p:cNvSpPr>
          <p:nvPr>
            <p:ph type="sldNum" sz="quarter" idx="12"/>
          </p:nvPr>
        </p:nvSpPr>
        <p:spPr/>
        <p:txBody>
          <a:bodyPr/>
          <a:lstStyle>
            <a:lvl1pPr>
              <a:defRPr/>
            </a:lvl1pPr>
          </a:lstStyle>
          <a:p>
            <a:fld id="{BACAB989-2C53-4F4C-9C6F-6CA2DBD112D8}"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4" name="Group 2"/>
          <p:cNvGrpSpPr/>
          <p:nvPr/>
        </p:nvGrpSpPr>
        <p:grpSpPr bwMode="auto">
          <a:xfrm>
            <a:off x="1179513" y="1936750"/>
            <a:ext cx="2859087" cy="2833688"/>
            <a:chOff x="0" y="0"/>
            <a:chExt cx="4502" cy="4462"/>
          </a:xfrm>
        </p:grpSpPr>
        <p:sp>
          <p:nvSpPr>
            <p:cNvPr id="5" name="Oval 3"/>
            <p:cNvSpPr>
              <a:spLocks noChangeArrowheads="1"/>
            </p:cNvSpPr>
            <p:nvPr/>
          </p:nvSpPr>
          <p:spPr bwMode="auto">
            <a:xfrm>
              <a:off x="0" y="0"/>
              <a:ext cx="4457" cy="4463"/>
            </a:xfrm>
            <a:prstGeom prst="ellipse">
              <a:avLst/>
            </a:prstGeom>
            <a:noFill/>
            <a:ln w="19050">
              <a:solidFill>
                <a:schemeClr val="tx1"/>
              </a:solidFill>
              <a:prstDash val="dash"/>
              <a:round/>
            </a:ln>
            <a:extLst>
              <a:ext uri="{909E8E84-426E-40DD-AFC4-6F175D3DCCD1}">
                <a14:hiddenFill xmlns:a14="http://schemas.microsoft.com/office/drawing/2010/main">
                  <a:solidFill>
                    <a:srgbClr val="FFFFFF"/>
                  </a:solidFill>
                </a14:hiddenFill>
              </a:ext>
            </a:extLst>
          </p:spPr>
          <p:txBody>
            <a:bodyPr anchor="ctr"/>
            <a:lstStyle/>
            <a:p>
              <a:endParaRPr lang="zh-CN" altLang="en-US" dirty="0">
                <a:solidFill>
                  <a:srgbClr val="000000"/>
                </a:solidFill>
                <a:ea typeface="微软雅黑" panose="020B0503020204020204" pitchFamily="34" charset="-122"/>
              </a:endParaRPr>
            </a:p>
          </p:txBody>
        </p:sp>
        <p:sp>
          <p:nvSpPr>
            <p:cNvPr id="6" name="Rectangle 4"/>
            <p:cNvSpPr>
              <a:spLocks noChangeArrowheads="1"/>
            </p:cNvSpPr>
            <p:nvPr/>
          </p:nvSpPr>
          <p:spPr bwMode="auto">
            <a:xfrm>
              <a:off x="3406" y="648"/>
              <a:ext cx="1096" cy="31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7" name="Oval 5"/>
            <p:cNvSpPr>
              <a:spLocks noChangeArrowheads="1"/>
            </p:cNvSpPr>
            <p:nvPr/>
          </p:nvSpPr>
          <p:spPr bwMode="auto">
            <a:xfrm>
              <a:off x="0" y="2983"/>
              <a:ext cx="655" cy="657"/>
            </a:xfrm>
            <a:prstGeom prst="ellipse">
              <a:avLst/>
            </a:prstGeom>
            <a:solidFill>
              <a:srgbClr val="F1AA07"/>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dirty="0">
                <a:solidFill>
                  <a:srgbClr val="000000"/>
                </a:solidFill>
                <a:ea typeface="微软雅黑" panose="020B0503020204020204" pitchFamily="34" charset="-122"/>
              </a:endParaRPr>
            </a:p>
          </p:txBody>
        </p:sp>
      </p:grpSp>
      <p:sp>
        <p:nvSpPr>
          <p:cNvPr id="8" name="Rectangle 6"/>
          <p:cNvSpPr>
            <a:spLocks noChangeArrowheads="1"/>
          </p:cNvSpPr>
          <p:nvPr/>
        </p:nvSpPr>
        <p:spPr bwMode="auto">
          <a:xfrm>
            <a:off x="3732710" y="3619864"/>
            <a:ext cx="5986463" cy="639763"/>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10" name="Rectangle 7"/>
          <p:cNvSpPr>
            <a:spLocks noGrp="1" noChangeArrowheads="1"/>
          </p:cNvSpPr>
          <p:nvPr>
            <p:ph type="ctrTitle" hasCustomPrompt="1"/>
          </p:nvPr>
        </p:nvSpPr>
        <p:spPr>
          <a:xfrm>
            <a:off x="1982663" y="2714844"/>
            <a:ext cx="4163484" cy="455613"/>
          </a:xfrm>
          <a:extLst>
            <a:ext uri="{909E8E84-426E-40DD-AFC4-6F175D3DCCD1}">
              <a14:hiddenFill xmlns:a14="http://schemas.microsoft.com/office/drawing/2010/main">
                <a:solidFill>
                  <a:schemeClr val="bg1"/>
                </a:solidFill>
              </a14:hiddenFill>
            </a:ext>
          </a:extLst>
        </p:spPr>
        <p:txBody>
          <a:bodyPr wrap="none"/>
          <a:lstStyle>
            <a:lvl1pPr algn="l">
              <a:defRPr sz="2400">
                <a:solidFill>
                  <a:schemeClr val="tx1"/>
                </a:solidFill>
              </a:defRPr>
            </a:lvl1pPr>
          </a:lstStyle>
          <a:p>
            <a:pPr lvl="0"/>
            <a:r>
              <a:rPr lang="zh-CN" altLang="en-US" noProof="0" dirty="0"/>
              <a:t>编辑标题</a:t>
            </a:r>
            <a:endParaRPr lang="zh-CN" altLang="zh-CN" noProof="0" dirty="0"/>
          </a:p>
        </p:txBody>
      </p:sp>
      <p:sp>
        <p:nvSpPr>
          <p:cNvPr id="11" name="Rectangle 8"/>
          <p:cNvSpPr>
            <a:spLocks noGrp="1" noChangeArrowheads="1"/>
          </p:cNvSpPr>
          <p:nvPr>
            <p:ph type="subTitle" idx="1" hasCustomPrompt="1"/>
          </p:nvPr>
        </p:nvSpPr>
        <p:spPr>
          <a:xfrm>
            <a:off x="2173163" y="3192464"/>
            <a:ext cx="3975100" cy="655637"/>
          </a:xfrm>
          <a:extLst>
            <a:ext uri="{909E8E84-426E-40DD-AFC4-6F175D3DCCD1}">
              <a14:hiddenFill xmlns:a14="http://schemas.microsoft.com/office/drawing/2010/main">
                <a:solidFill>
                  <a:schemeClr val="bg1"/>
                </a:solidFill>
              </a14:hiddenFill>
            </a:ext>
          </a:extLst>
        </p:spPr>
        <p:txBody>
          <a:bodyPr lIns="90170" tIns="46990" rIns="90170" bIns="46990"/>
          <a:lstStyle>
            <a:lvl1pPr marL="0" indent="0">
              <a:buFontTx/>
              <a:buNone/>
              <a:defRPr>
                <a:solidFill>
                  <a:schemeClr val="bg2"/>
                </a:solidFill>
              </a:defRPr>
            </a:lvl1pPr>
          </a:lstStyle>
          <a:p>
            <a:pPr lvl="0"/>
            <a:r>
              <a:rPr lang="zh-CN" altLang="zh-CN" noProof="0" dirty="0"/>
              <a:t>单击此处编辑副标题</a:t>
            </a:r>
            <a:endParaRPr lang="zh-CN" altLang="zh-CN" noProof="0" dirty="0"/>
          </a:p>
        </p:txBody>
      </p:sp>
      <p:sp>
        <p:nvSpPr>
          <p:cNvPr id="9" name="日期占位符 1"/>
          <p:cNvSpPr>
            <a:spLocks noGrp="1"/>
          </p:cNvSpPr>
          <p:nvPr>
            <p:ph type="dt" sz="half" idx="10"/>
          </p:nvPr>
        </p:nvSpPr>
        <p:spPr/>
        <p:txBody>
          <a:bodyPr/>
          <a:lstStyle>
            <a:lvl1pPr>
              <a:defRPr/>
            </a:lvl1pPr>
          </a:lstStyle>
          <a:p>
            <a:fld id="{D96EF62F-9C7D-4D45-A512-3170C754314C}" type="datetime1">
              <a:rPr lang="zh-CN" altLang="en-US" smtClean="0">
                <a:solidFill>
                  <a:srgbClr val="808080"/>
                </a:solidFill>
              </a:rPr>
            </a:fld>
            <a:endParaRPr lang="zh-CN" altLang="en-US">
              <a:solidFill>
                <a:srgbClr val="808080"/>
              </a:solidFill>
            </a:endParaRPr>
          </a:p>
        </p:txBody>
      </p:sp>
      <p:sp>
        <p:nvSpPr>
          <p:cNvPr id="12" name="页脚占位符 2"/>
          <p:cNvSpPr>
            <a:spLocks noGrp="1"/>
          </p:cNvSpPr>
          <p:nvPr>
            <p:ph type="ftr" sz="quarter" idx="11"/>
          </p:nvPr>
        </p:nvSpPr>
        <p:spPr/>
        <p:txBody>
          <a:bodyPr/>
          <a:lstStyle>
            <a:lvl1pPr>
              <a:defRPr dirty="0"/>
            </a:lvl1pPr>
          </a:lstStyle>
          <a:p>
            <a:endParaRPr lang="zh-CN" altLang="en-US">
              <a:solidFill>
                <a:srgbClr val="808080"/>
              </a:solidFill>
            </a:endParaRPr>
          </a:p>
        </p:txBody>
      </p:sp>
      <p:sp>
        <p:nvSpPr>
          <p:cNvPr id="13" name="灯片编号占位符 3"/>
          <p:cNvSpPr>
            <a:spLocks noGrp="1"/>
          </p:cNvSpPr>
          <p:nvPr>
            <p:ph type="sldNum" sz="quarter" idx="12"/>
          </p:nvPr>
        </p:nvSpPr>
        <p:spPr/>
        <p:txBody>
          <a:bodyPr/>
          <a:lstStyle>
            <a:lvl1pPr>
              <a:defRPr/>
            </a:lvl1pPr>
          </a:lstStyle>
          <a:p>
            <a:fld id="{46EDD2D9-B9CF-436F-9A66-6F75CD9B3518}" type="slidenum">
              <a:rPr lang="zh-CN" altLang="en-US">
                <a:solidFill>
                  <a:srgbClr val="808080"/>
                </a:solidFill>
              </a:rPr>
            </a:fld>
            <a:endParaRPr lang="zh-CN" altLang="en-US">
              <a:solidFill>
                <a:srgbClr val="808080"/>
              </a:solidFill>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5" name="Group 7"/>
          <p:cNvGrpSpPr/>
          <p:nvPr/>
        </p:nvGrpSpPr>
        <p:grpSpPr bwMode="auto">
          <a:xfrm>
            <a:off x="577850" y="184150"/>
            <a:ext cx="463550" cy="763588"/>
            <a:chOff x="0" y="0"/>
            <a:chExt cx="730" cy="1203"/>
          </a:xfrm>
        </p:grpSpPr>
        <p:sp>
          <p:nvSpPr>
            <p:cNvPr id="6" name="Rectangle 8"/>
            <p:cNvSpPr>
              <a:spLocks noChangeArrowheads="1"/>
            </p:cNvSpPr>
            <p:nvPr/>
          </p:nvSpPr>
          <p:spPr bwMode="auto">
            <a:xfrm>
              <a:off x="0" y="0"/>
              <a:ext cx="382" cy="1203"/>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7" name="Rectangle 9"/>
            <p:cNvSpPr>
              <a:spLocks noChangeArrowheads="1"/>
            </p:cNvSpPr>
            <p:nvPr/>
          </p:nvSpPr>
          <p:spPr bwMode="auto">
            <a:xfrm>
              <a:off x="382" y="413"/>
              <a:ext cx="348" cy="791"/>
            </a:xfrm>
            <a:prstGeom prst="rect">
              <a:avLst/>
            </a:prstGeom>
            <a:solidFill>
              <a:srgbClr val="251C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grpSp>
      <p:sp>
        <p:nvSpPr>
          <p:cNvPr id="2" name="标题 1"/>
          <p:cNvSpPr>
            <a:spLocks noGrp="1"/>
          </p:cNvSpPr>
          <p:nvPr>
            <p:ph type="title"/>
          </p:nvPr>
        </p:nvSpPr>
        <p:spPr>
          <a:xfrm>
            <a:off x="1157818" y="184150"/>
            <a:ext cx="10435167" cy="763588"/>
          </a:xfrm>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1157818" y="1252539"/>
            <a:ext cx="5115983" cy="449897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477000" y="1252539"/>
            <a:ext cx="5115984" cy="449897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4"/>
          <p:cNvSpPr>
            <a:spLocks noGrp="1"/>
          </p:cNvSpPr>
          <p:nvPr>
            <p:ph type="dt" sz="half" idx="10"/>
          </p:nvPr>
        </p:nvSpPr>
        <p:spPr/>
        <p:txBody>
          <a:bodyPr/>
          <a:lstStyle>
            <a:lvl1pPr>
              <a:defRPr/>
            </a:lvl1pPr>
          </a:lstStyle>
          <a:p>
            <a:fld id="{E913AE18-69DC-4F60-AC98-45E5E5576A07}" type="datetime1">
              <a:rPr lang="zh-CN" altLang="en-US" smtClean="0">
                <a:solidFill>
                  <a:srgbClr val="808080"/>
                </a:solidFill>
              </a:rPr>
            </a:fld>
            <a:endParaRPr lang="zh-CN" altLang="en-US">
              <a:solidFill>
                <a:srgbClr val="808080"/>
              </a:solidFill>
            </a:endParaRPr>
          </a:p>
        </p:txBody>
      </p:sp>
      <p:sp>
        <p:nvSpPr>
          <p:cNvPr id="9" name="页脚占位符 5"/>
          <p:cNvSpPr>
            <a:spLocks noGrp="1"/>
          </p:cNvSpPr>
          <p:nvPr>
            <p:ph type="ftr" sz="quarter" idx="11"/>
          </p:nvPr>
        </p:nvSpPr>
        <p:spPr/>
        <p:txBody>
          <a:bodyPr/>
          <a:lstStyle>
            <a:lvl1pPr>
              <a:defRPr/>
            </a:lvl1pPr>
          </a:lstStyle>
          <a:p>
            <a:endParaRPr lang="zh-CN" altLang="en-US">
              <a:solidFill>
                <a:srgbClr val="808080"/>
              </a:solidFill>
            </a:endParaRPr>
          </a:p>
        </p:txBody>
      </p:sp>
      <p:sp>
        <p:nvSpPr>
          <p:cNvPr id="10" name="灯片编号占位符 6"/>
          <p:cNvSpPr>
            <a:spLocks noGrp="1"/>
          </p:cNvSpPr>
          <p:nvPr>
            <p:ph type="sldNum" sz="quarter" idx="12"/>
          </p:nvPr>
        </p:nvSpPr>
        <p:spPr/>
        <p:txBody>
          <a:bodyPr/>
          <a:lstStyle>
            <a:lvl1pPr>
              <a:defRPr/>
            </a:lvl1pPr>
          </a:lstStyle>
          <a:p>
            <a:fld id="{843C4696-ED33-4595-9354-6A1D9E449FFC}"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365127"/>
            <a:ext cx="10972800" cy="1120774"/>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09600" y="1681163"/>
            <a:ext cx="538903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609600" y="2505075"/>
            <a:ext cx="5389034"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0" y="1681163"/>
            <a:ext cx="5410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0" y="2505075"/>
            <a:ext cx="5410200"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Rectangle 4"/>
          <p:cNvSpPr>
            <a:spLocks noGrp="1" noChangeArrowheads="1"/>
          </p:cNvSpPr>
          <p:nvPr>
            <p:ph type="dt" sz="half" idx="10"/>
          </p:nvPr>
        </p:nvSpPr>
        <p:spPr/>
        <p:txBody>
          <a:bodyPr/>
          <a:lstStyle>
            <a:lvl1pPr>
              <a:defRPr/>
            </a:lvl1pPr>
          </a:lstStyle>
          <a:p>
            <a:fld id="{CD07DB52-AC08-41E7-953E-8B83A992C447}" type="datetime1">
              <a:rPr lang="zh-CN" altLang="en-US" smtClean="0">
                <a:solidFill>
                  <a:srgbClr val="808080"/>
                </a:solidFill>
              </a:rPr>
            </a:fld>
            <a:endParaRPr lang="zh-CN" altLang="en-US">
              <a:solidFill>
                <a:srgbClr val="808080"/>
              </a:solidFill>
            </a:endParaRPr>
          </a:p>
        </p:txBody>
      </p:sp>
      <p:sp>
        <p:nvSpPr>
          <p:cNvPr id="8" name="Rectangle 5"/>
          <p:cNvSpPr>
            <a:spLocks noGrp="1" noChangeArrowheads="1"/>
          </p:cNvSpPr>
          <p:nvPr>
            <p:ph type="ftr" sz="quarter" idx="11"/>
          </p:nvPr>
        </p:nvSpPr>
        <p:spPr/>
        <p:txBody>
          <a:bodyPr/>
          <a:lstStyle>
            <a:lvl1pPr>
              <a:defRPr/>
            </a:lvl1pPr>
          </a:lstStyle>
          <a:p>
            <a:endParaRPr lang="zh-CN" altLang="en-US">
              <a:solidFill>
                <a:srgbClr val="808080"/>
              </a:solidFill>
            </a:endParaRPr>
          </a:p>
        </p:txBody>
      </p:sp>
      <p:sp>
        <p:nvSpPr>
          <p:cNvPr id="9" name="Rectangle 6"/>
          <p:cNvSpPr>
            <a:spLocks noGrp="1" noChangeArrowheads="1"/>
          </p:cNvSpPr>
          <p:nvPr>
            <p:ph type="sldNum" sz="quarter" idx="12"/>
          </p:nvPr>
        </p:nvSpPr>
        <p:spPr/>
        <p:txBody>
          <a:bodyPr/>
          <a:lstStyle>
            <a:lvl1pPr>
              <a:defRPr/>
            </a:lvl1pPr>
          </a:lstStyle>
          <a:p>
            <a:fld id="{FBDDB8A2-E181-40D8-B1D1-62FC591156B4}"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4" name="Group 2"/>
          <p:cNvGrpSpPr/>
          <p:nvPr/>
        </p:nvGrpSpPr>
        <p:grpSpPr bwMode="auto">
          <a:xfrm>
            <a:off x="2362200" y="2012950"/>
            <a:ext cx="3184525" cy="2832100"/>
            <a:chOff x="0" y="0"/>
            <a:chExt cx="5014" cy="4460"/>
          </a:xfrm>
        </p:grpSpPr>
        <p:sp>
          <p:nvSpPr>
            <p:cNvPr id="5" name="Oval 3"/>
            <p:cNvSpPr>
              <a:spLocks noChangeArrowheads="1"/>
            </p:cNvSpPr>
            <p:nvPr/>
          </p:nvSpPr>
          <p:spPr bwMode="auto">
            <a:xfrm>
              <a:off x="327" y="0"/>
              <a:ext cx="4459" cy="4461"/>
            </a:xfrm>
            <a:prstGeom prst="ellipse">
              <a:avLst/>
            </a:prstGeom>
            <a:noFill/>
            <a:ln w="19050">
              <a:solidFill>
                <a:schemeClr val="tx1"/>
              </a:solidFill>
              <a:prstDash val="dash"/>
              <a:round/>
            </a:ln>
            <a:extLst>
              <a:ext uri="{909E8E84-426E-40DD-AFC4-6F175D3DCCD1}">
                <a14:hiddenFill xmlns:a14="http://schemas.microsoft.com/office/drawing/2010/main">
                  <a:solidFill>
                    <a:srgbClr val="FFFFFF"/>
                  </a:solidFill>
                </a14:hiddenFill>
              </a:ext>
            </a:extLst>
          </p:spPr>
          <p:txBody>
            <a:bodyPr anchor="ctr"/>
            <a:lstStyle/>
            <a:p>
              <a:endParaRPr lang="zh-CN" altLang="en-US" dirty="0">
                <a:solidFill>
                  <a:srgbClr val="000000"/>
                </a:solidFill>
                <a:ea typeface="微软雅黑" panose="020B0503020204020204" pitchFamily="34" charset="-122"/>
              </a:endParaRPr>
            </a:p>
          </p:txBody>
        </p:sp>
        <p:sp>
          <p:nvSpPr>
            <p:cNvPr id="6" name="Rectangle 4"/>
            <p:cNvSpPr>
              <a:spLocks noChangeArrowheads="1"/>
            </p:cNvSpPr>
            <p:nvPr/>
          </p:nvSpPr>
          <p:spPr bwMode="auto">
            <a:xfrm>
              <a:off x="3918" y="705"/>
              <a:ext cx="1096" cy="31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7" name="Oval 5"/>
            <p:cNvSpPr>
              <a:spLocks noChangeArrowheads="1"/>
            </p:cNvSpPr>
            <p:nvPr/>
          </p:nvSpPr>
          <p:spPr bwMode="auto">
            <a:xfrm>
              <a:off x="0" y="1920"/>
              <a:ext cx="655" cy="656"/>
            </a:xfrm>
            <a:prstGeom prst="ellipse">
              <a:avLst/>
            </a:prstGeom>
            <a:solidFill>
              <a:srgbClr val="F1AA07"/>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dirty="0">
                <a:solidFill>
                  <a:srgbClr val="000000"/>
                </a:solidFill>
                <a:ea typeface="微软雅黑" panose="020B0503020204020204" pitchFamily="34" charset="-122"/>
              </a:endParaRPr>
            </a:p>
          </p:txBody>
        </p:sp>
      </p:grpSp>
      <p:grpSp>
        <p:nvGrpSpPr>
          <p:cNvPr id="8" name="Group 6"/>
          <p:cNvGrpSpPr/>
          <p:nvPr/>
        </p:nvGrpSpPr>
        <p:grpSpPr bwMode="auto">
          <a:xfrm flipV="1">
            <a:off x="3965575" y="4170363"/>
            <a:ext cx="3824288" cy="76200"/>
            <a:chOff x="0" y="0"/>
            <a:chExt cx="4518" cy="249"/>
          </a:xfrm>
        </p:grpSpPr>
        <p:sp>
          <p:nvSpPr>
            <p:cNvPr id="9" name="Rectangle 7"/>
            <p:cNvSpPr>
              <a:spLocks noChangeArrowheads="1"/>
            </p:cNvSpPr>
            <p:nvPr/>
          </p:nvSpPr>
          <p:spPr bwMode="auto">
            <a:xfrm>
              <a:off x="0" y="0"/>
              <a:ext cx="4518" cy="249"/>
            </a:xfrm>
            <a:prstGeom prst="rect">
              <a:avLst/>
            </a:prstGeom>
            <a:solidFill>
              <a:srgbClr val="251C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10" name="Rectangle 8"/>
            <p:cNvSpPr>
              <a:spLocks noChangeArrowheads="1"/>
            </p:cNvSpPr>
            <p:nvPr/>
          </p:nvSpPr>
          <p:spPr bwMode="auto">
            <a:xfrm>
              <a:off x="0" y="1"/>
              <a:ext cx="1080" cy="249"/>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11" name="Rectangle 9"/>
            <p:cNvSpPr>
              <a:spLocks noChangeArrowheads="1"/>
            </p:cNvSpPr>
            <p:nvPr/>
          </p:nvSpPr>
          <p:spPr bwMode="auto">
            <a:xfrm>
              <a:off x="2265" y="0"/>
              <a:ext cx="1080" cy="249"/>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grpSp>
      <p:sp>
        <p:nvSpPr>
          <p:cNvPr id="18" name="Rectangle 10"/>
          <p:cNvSpPr>
            <a:spLocks noGrp="1" noChangeArrowheads="1"/>
          </p:cNvSpPr>
          <p:nvPr>
            <p:ph type="ctrTitle" hasCustomPrompt="1"/>
          </p:nvPr>
        </p:nvSpPr>
        <p:spPr>
          <a:xfrm>
            <a:off x="3820943" y="2855914"/>
            <a:ext cx="6864351" cy="687387"/>
          </a:xfrm>
        </p:spPr>
        <p:txBody>
          <a:bodyPr/>
          <a:lstStyle>
            <a:lvl1pPr>
              <a:defRPr sz="4000">
                <a:solidFill>
                  <a:schemeClr val="tx1"/>
                </a:solidFill>
                <a:latin typeface="+mj-lt"/>
              </a:defRPr>
            </a:lvl1pPr>
          </a:lstStyle>
          <a:p>
            <a:pPr lvl="0"/>
            <a:r>
              <a:rPr lang="zh-CN" altLang="en-US" noProof="0" dirty="0">
                <a:sym typeface="Arial" panose="020B0604020202020204" pitchFamily="34" charset="0"/>
              </a:rPr>
              <a:t>编辑标题</a:t>
            </a:r>
            <a:endParaRPr lang="zh-CN" altLang="zh-CN" noProof="0" dirty="0">
              <a:sym typeface="Arial" panose="020B0604020202020204" pitchFamily="34" charset="0"/>
            </a:endParaRPr>
          </a:p>
        </p:txBody>
      </p:sp>
      <p:sp>
        <p:nvSpPr>
          <p:cNvPr id="19" name="Rectangle 11"/>
          <p:cNvSpPr>
            <a:spLocks noGrp="1" noChangeArrowheads="1"/>
          </p:cNvSpPr>
          <p:nvPr>
            <p:ph type="subTitle" idx="1"/>
          </p:nvPr>
        </p:nvSpPr>
        <p:spPr>
          <a:xfrm>
            <a:off x="3820943" y="3543300"/>
            <a:ext cx="6864351" cy="611188"/>
          </a:xfr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lstStyle>
            <a:lvl1pPr marL="0" indent="0">
              <a:spcBef>
                <a:spcPct val="0"/>
              </a:spcBef>
              <a:buFont typeface="Arial" panose="020B0604020202020204" pitchFamily="34" charset="0"/>
              <a:buNone/>
              <a:defRPr sz="2800">
                <a:solidFill>
                  <a:srgbClr val="F1AA07"/>
                </a:solidFill>
                <a:latin typeface="微软雅黑" panose="020B0503020204020204" pitchFamily="34" charset="-122"/>
                <a:ea typeface="微软雅黑" panose="020B0503020204020204" pitchFamily="34" charset="-122"/>
                <a:sym typeface="Arial" panose="020B0604020202020204" pitchFamily="34" charset="0"/>
              </a:defRPr>
            </a:lvl1pPr>
          </a:lstStyle>
          <a:p>
            <a:pPr lvl="0"/>
            <a:r>
              <a:rPr lang="zh-CN" altLang="zh-CN" noProof="0" dirty="0">
                <a:sym typeface="Arial" panose="020B0604020202020204" pitchFamily="34" charset="0"/>
              </a:rPr>
              <a:t>单击此处编辑母版副标题样式</a:t>
            </a:r>
            <a:endParaRPr lang="zh-CN" altLang="zh-CN" noProof="0" dirty="0">
              <a:sym typeface="Arial" panose="020B0604020202020204" pitchFamily="34" charset="0"/>
            </a:endParaRPr>
          </a:p>
        </p:txBody>
      </p:sp>
      <p:sp>
        <p:nvSpPr>
          <p:cNvPr id="12" name="日期占位符 1"/>
          <p:cNvSpPr>
            <a:spLocks noGrp="1"/>
          </p:cNvSpPr>
          <p:nvPr>
            <p:ph type="dt" sz="half" idx="10"/>
          </p:nvPr>
        </p:nvSpPr>
        <p:spPr/>
        <p:txBody>
          <a:bodyPr/>
          <a:lstStyle>
            <a:lvl1pPr>
              <a:defRPr/>
            </a:lvl1pPr>
          </a:lstStyle>
          <a:p>
            <a:fld id="{DBCCFEB5-D1E2-469A-975E-FC0DF7ECC829}" type="datetime1">
              <a:rPr lang="zh-CN" altLang="en-US" smtClean="0">
                <a:solidFill>
                  <a:srgbClr val="808080"/>
                </a:solidFill>
              </a:rPr>
            </a:fld>
            <a:endParaRPr lang="zh-CN" altLang="en-US">
              <a:solidFill>
                <a:srgbClr val="808080"/>
              </a:solidFill>
            </a:endParaRPr>
          </a:p>
        </p:txBody>
      </p:sp>
      <p:sp>
        <p:nvSpPr>
          <p:cNvPr id="13" name="页脚占位符 2"/>
          <p:cNvSpPr>
            <a:spLocks noGrp="1"/>
          </p:cNvSpPr>
          <p:nvPr>
            <p:ph type="ftr" sz="quarter" idx="11"/>
          </p:nvPr>
        </p:nvSpPr>
        <p:spPr/>
        <p:txBody>
          <a:bodyPr/>
          <a:lstStyle>
            <a:lvl1pPr>
              <a:defRPr/>
            </a:lvl1pPr>
          </a:lstStyle>
          <a:p>
            <a:endParaRPr lang="zh-CN" altLang="en-US">
              <a:solidFill>
                <a:srgbClr val="808080"/>
              </a:solidFill>
            </a:endParaRPr>
          </a:p>
        </p:txBody>
      </p:sp>
      <p:sp>
        <p:nvSpPr>
          <p:cNvPr id="14" name="灯片编号占位符 3"/>
          <p:cNvSpPr>
            <a:spLocks noGrp="1"/>
          </p:cNvSpPr>
          <p:nvPr>
            <p:ph type="sldNum" sz="quarter" idx="12"/>
          </p:nvPr>
        </p:nvSpPr>
        <p:spPr/>
        <p:txBody>
          <a:bodyPr/>
          <a:lstStyle>
            <a:lvl1pPr>
              <a:defRPr/>
            </a:lvl1pPr>
          </a:lstStyle>
          <a:p>
            <a:fld id="{0C25CE71-23D3-41EA-92C4-40FF998AE5F3}"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B5EA330B-E10A-4DB8-82CC-00C779D32413}" type="datetime1">
              <a:rPr lang="zh-CN" altLang="en-US" smtClean="0">
                <a:solidFill>
                  <a:srgbClr val="808080"/>
                </a:solidFill>
              </a:rPr>
            </a:fld>
            <a:endParaRPr lang="zh-CN" altLang="en-US">
              <a:solidFill>
                <a:srgbClr val="808080"/>
              </a:solidFill>
            </a:endParaRPr>
          </a:p>
        </p:txBody>
      </p:sp>
      <p:sp>
        <p:nvSpPr>
          <p:cNvPr id="3" name="Rectangle 5"/>
          <p:cNvSpPr>
            <a:spLocks noGrp="1" noChangeArrowheads="1"/>
          </p:cNvSpPr>
          <p:nvPr>
            <p:ph type="ftr" sz="quarter" idx="11"/>
          </p:nvPr>
        </p:nvSpPr>
        <p:spPr/>
        <p:txBody>
          <a:bodyPr/>
          <a:lstStyle>
            <a:lvl1pPr>
              <a:defRPr/>
            </a:lvl1pPr>
          </a:lstStyle>
          <a:p>
            <a:endParaRPr lang="zh-CN" altLang="en-US">
              <a:solidFill>
                <a:srgbClr val="808080"/>
              </a:solidFill>
            </a:endParaRPr>
          </a:p>
        </p:txBody>
      </p:sp>
      <p:sp>
        <p:nvSpPr>
          <p:cNvPr id="4" name="Rectangle 6"/>
          <p:cNvSpPr>
            <a:spLocks noGrp="1" noChangeArrowheads="1"/>
          </p:cNvSpPr>
          <p:nvPr>
            <p:ph type="sldNum" sz="quarter" idx="12"/>
          </p:nvPr>
        </p:nvSpPr>
        <p:spPr/>
        <p:txBody>
          <a:bodyPr/>
          <a:lstStyle>
            <a:lvl1pPr>
              <a:defRPr/>
            </a:lvl1pPr>
          </a:lstStyle>
          <a:p>
            <a:fld id="{9DF4543D-3B75-4FD0-8870-3C9199482E6C}"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951080" y="953290"/>
            <a:ext cx="5416551" cy="757325"/>
          </a:xfrm>
          <a:solidFill>
            <a:srgbClr val="F1AA07"/>
          </a:solidFill>
        </p:spPr>
        <p:txBody>
          <a:bodyPr>
            <a:normAutofit/>
          </a:bodyPr>
          <a:lstStyle>
            <a:lvl1pPr>
              <a:defRPr sz="3600">
                <a:solidFill>
                  <a:schemeClr val="bg1"/>
                </a:solidFill>
              </a:defRPr>
            </a:lvl1pPr>
          </a:lstStyle>
          <a:p>
            <a:r>
              <a:rPr lang="zh-CN" altLang="en-US" noProof="1"/>
              <a:t>编辑标题</a:t>
            </a:r>
            <a:endParaRPr lang="zh-CN" altLang="en-US" noProof="1"/>
          </a:p>
        </p:txBody>
      </p:sp>
      <p:sp>
        <p:nvSpPr>
          <p:cNvPr id="3" name="图片占位符 2"/>
          <p:cNvSpPr>
            <a:spLocks noGrp="1"/>
          </p:cNvSpPr>
          <p:nvPr>
            <p:ph type="pic" idx="1"/>
          </p:nvPr>
        </p:nvSpPr>
        <p:spPr>
          <a:xfrm>
            <a:off x="6684584" y="9524"/>
            <a:ext cx="4554554" cy="6848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noProof="1"/>
          </a:p>
        </p:txBody>
      </p:sp>
      <p:sp>
        <p:nvSpPr>
          <p:cNvPr id="4" name="文本占位符 3"/>
          <p:cNvSpPr>
            <a:spLocks noGrp="1"/>
          </p:cNvSpPr>
          <p:nvPr>
            <p:ph type="body" sz="half" idx="2"/>
          </p:nvPr>
        </p:nvSpPr>
        <p:spPr>
          <a:xfrm>
            <a:off x="951080" y="1966220"/>
            <a:ext cx="5416551" cy="4498975"/>
          </a:xfrm>
        </p:spPr>
        <p:txBody>
          <a:bodyPr>
            <a:norm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a:xfrm>
            <a:off x="609600" y="6465888"/>
            <a:ext cx="2844800" cy="320675"/>
          </a:xfrm>
        </p:spPr>
        <p:txBody>
          <a:bodyPr/>
          <a:lstStyle>
            <a:lvl1pPr>
              <a:defRPr/>
            </a:lvl1pPr>
          </a:lstStyle>
          <a:p>
            <a:fld id="{F82FC52D-6814-44F7-BC3A-09483C9230FD}" type="datetime1">
              <a:rPr lang="zh-CN" altLang="en-US" smtClean="0">
                <a:solidFill>
                  <a:srgbClr val="808080"/>
                </a:solidFill>
              </a:rPr>
            </a:fld>
            <a:endParaRPr lang="zh-CN" altLang="en-US">
              <a:solidFill>
                <a:srgbClr val="808080"/>
              </a:solidFill>
            </a:endParaRPr>
          </a:p>
        </p:txBody>
      </p:sp>
      <p:sp>
        <p:nvSpPr>
          <p:cNvPr id="6" name="页脚占位符 5"/>
          <p:cNvSpPr>
            <a:spLocks noGrp="1"/>
          </p:cNvSpPr>
          <p:nvPr>
            <p:ph type="ftr" sz="quarter" idx="11"/>
          </p:nvPr>
        </p:nvSpPr>
        <p:spPr>
          <a:xfrm>
            <a:off x="4165600" y="6465888"/>
            <a:ext cx="3860800" cy="320675"/>
          </a:xfrm>
        </p:spPr>
        <p:txBody>
          <a:bodyPr/>
          <a:lstStyle>
            <a:lvl1pPr>
              <a:defRPr/>
            </a:lvl1pPr>
          </a:lstStyle>
          <a:p>
            <a:endParaRPr lang="zh-CN" altLang="en-US">
              <a:solidFill>
                <a:srgbClr val="808080"/>
              </a:solidFill>
            </a:endParaRPr>
          </a:p>
        </p:txBody>
      </p:sp>
      <p:sp>
        <p:nvSpPr>
          <p:cNvPr id="7" name="灯片编号占位符 6"/>
          <p:cNvSpPr>
            <a:spLocks noGrp="1"/>
          </p:cNvSpPr>
          <p:nvPr>
            <p:ph type="sldNum" sz="quarter" idx="12"/>
          </p:nvPr>
        </p:nvSpPr>
        <p:spPr>
          <a:xfrm>
            <a:off x="8737600" y="6465888"/>
            <a:ext cx="2844800" cy="320675"/>
          </a:xfrm>
        </p:spPr>
        <p:txBody>
          <a:bodyPr/>
          <a:lstStyle>
            <a:lvl1pPr>
              <a:defRPr/>
            </a:lvl1pPr>
          </a:lstStyle>
          <a:p>
            <a:fld id="{3FBE932F-DCF5-4651-99B0-CC3842037450}"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9EBDB55-2D30-4E93-AEA0-69478CC1855E}"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99EACD6-847B-40C1-9014-7AC114FA9A0F}"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633857" y="445410"/>
            <a:ext cx="1691115" cy="5567363"/>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09600" y="445410"/>
            <a:ext cx="8779329" cy="5567363"/>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fld id="{8A05423F-70BF-4ACF-89D0-5F8AC6071DF3}" type="datetime1">
              <a:rPr lang="zh-CN" altLang="en-US" smtClean="0">
                <a:solidFill>
                  <a:srgbClr val="808080"/>
                </a:solidFill>
              </a:rPr>
            </a:fld>
            <a:endParaRPr lang="zh-CN" altLang="en-US">
              <a:solidFill>
                <a:srgbClr val="808080"/>
              </a:solidFill>
            </a:endParaRPr>
          </a:p>
        </p:txBody>
      </p:sp>
      <p:sp>
        <p:nvSpPr>
          <p:cNvPr id="5" name="Rectangle 5"/>
          <p:cNvSpPr>
            <a:spLocks noGrp="1" noChangeArrowheads="1"/>
          </p:cNvSpPr>
          <p:nvPr>
            <p:ph type="ftr" sz="quarter" idx="11"/>
          </p:nvPr>
        </p:nvSpPr>
        <p:spPr/>
        <p:txBody>
          <a:bodyPr/>
          <a:lstStyle>
            <a:lvl1pPr>
              <a:defRPr/>
            </a:lvl1pPr>
          </a:lstStyle>
          <a:p>
            <a:endParaRPr lang="zh-CN" altLang="en-US">
              <a:solidFill>
                <a:srgbClr val="808080"/>
              </a:solidFill>
            </a:endParaRPr>
          </a:p>
        </p:txBody>
      </p:sp>
      <p:sp>
        <p:nvSpPr>
          <p:cNvPr id="6" name="Rectangle 6"/>
          <p:cNvSpPr>
            <a:spLocks noGrp="1" noChangeArrowheads="1"/>
          </p:cNvSpPr>
          <p:nvPr>
            <p:ph type="sldNum" sz="quarter" idx="12"/>
          </p:nvPr>
        </p:nvSpPr>
        <p:spPr/>
        <p:txBody>
          <a:bodyPr/>
          <a:lstStyle>
            <a:lvl1pPr>
              <a:defRPr/>
            </a:lvl1pPr>
          </a:lstStyle>
          <a:p>
            <a:fld id="{67D9F60F-F01D-4AA3-8911-800EE11E54D6}"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609600" y="412955"/>
            <a:ext cx="10972800" cy="557509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Rectangle 4"/>
          <p:cNvSpPr>
            <a:spLocks noGrp="1" noChangeArrowheads="1"/>
          </p:cNvSpPr>
          <p:nvPr>
            <p:ph type="dt" sz="half" idx="14"/>
          </p:nvPr>
        </p:nvSpPr>
        <p:spPr/>
        <p:txBody>
          <a:bodyPr/>
          <a:lstStyle>
            <a:lvl1pPr>
              <a:defRPr/>
            </a:lvl1pPr>
          </a:lstStyle>
          <a:p>
            <a:fld id="{372D295B-9065-4CAA-8AF8-EEEB9A06CFA8}" type="datetime1">
              <a:rPr lang="zh-CN" altLang="en-US" smtClean="0">
                <a:solidFill>
                  <a:srgbClr val="808080"/>
                </a:solidFill>
              </a:rPr>
            </a:fld>
            <a:endParaRPr lang="zh-CN" altLang="en-US">
              <a:solidFill>
                <a:srgbClr val="808080"/>
              </a:solidFill>
            </a:endParaRPr>
          </a:p>
        </p:txBody>
      </p:sp>
      <p:sp>
        <p:nvSpPr>
          <p:cNvPr id="4" name="Rectangle 5"/>
          <p:cNvSpPr>
            <a:spLocks noGrp="1" noChangeArrowheads="1"/>
          </p:cNvSpPr>
          <p:nvPr>
            <p:ph type="ftr" sz="quarter" idx="15"/>
          </p:nvPr>
        </p:nvSpPr>
        <p:spPr/>
        <p:txBody>
          <a:bodyPr/>
          <a:lstStyle>
            <a:lvl1pPr>
              <a:defRPr/>
            </a:lvl1pPr>
          </a:lstStyle>
          <a:p>
            <a:endParaRPr lang="zh-CN" altLang="en-US">
              <a:solidFill>
                <a:srgbClr val="808080"/>
              </a:solidFill>
            </a:endParaRPr>
          </a:p>
        </p:txBody>
      </p:sp>
      <p:sp>
        <p:nvSpPr>
          <p:cNvPr id="5" name="Rectangle 6"/>
          <p:cNvSpPr>
            <a:spLocks noGrp="1" noChangeArrowheads="1"/>
          </p:cNvSpPr>
          <p:nvPr>
            <p:ph type="sldNum" sz="quarter" idx="16"/>
          </p:nvPr>
        </p:nvSpPr>
        <p:spPr/>
        <p:txBody>
          <a:bodyPr/>
          <a:lstStyle>
            <a:lvl1pPr>
              <a:defRPr/>
            </a:lvl1pPr>
          </a:lstStyle>
          <a:p>
            <a:fld id="{73C7581E-714C-4F49-B2AB-E8F35A9627C7}"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4" name="Group 2"/>
          <p:cNvGrpSpPr/>
          <p:nvPr/>
        </p:nvGrpSpPr>
        <p:grpSpPr bwMode="auto">
          <a:xfrm>
            <a:off x="1166270" y="965302"/>
            <a:ext cx="3184525" cy="2832100"/>
            <a:chOff x="0" y="0"/>
            <a:chExt cx="5014" cy="4460"/>
          </a:xfrm>
        </p:grpSpPr>
        <p:sp>
          <p:nvSpPr>
            <p:cNvPr id="5" name="Oval 3"/>
            <p:cNvSpPr>
              <a:spLocks noChangeArrowheads="1"/>
            </p:cNvSpPr>
            <p:nvPr/>
          </p:nvSpPr>
          <p:spPr bwMode="auto">
            <a:xfrm>
              <a:off x="327" y="0"/>
              <a:ext cx="4459" cy="4461"/>
            </a:xfrm>
            <a:prstGeom prst="ellipse">
              <a:avLst/>
            </a:prstGeom>
            <a:noFill/>
            <a:ln w="19050">
              <a:solidFill>
                <a:schemeClr val="tx1"/>
              </a:solidFill>
              <a:prstDash val="dash"/>
              <a:round/>
            </a:ln>
            <a:extLst>
              <a:ext uri="{909E8E84-426E-40DD-AFC4-6F175D3DCCD1}">
                <a14:hiddenFill xmlns:a14="http://schemas.microsoft.com/office/drawing/2010/main">
                  <a:solidFill>
                    <a:srgbClr val="FFFFFF"/>
                  </a:solidFill>
                </a14:hiddenFill>
              </a:ext>
            </a:extLst>
          </p:spPr>
          <p:txBody>
            <a:bodyPr anchor="ctr"/>
            <a:lstStyle/>
            <a:p>
              <a:endParaRPr lang="zh-CN" altLang="en-US" dirty="0">
                <a:solidFill>
                  <a:srgbClr val="000000"/>
                </a:solidFill>
                <a:ea typeface="微软雅黑" panose="020B0503020204020204" pitchFamily="34" charset="-122"/>
              </a:endParaRPr>
            </a:p>
          </p:txBody>
        </p:sp>
        <p:sp>
          <p:nvSpPr>
            <p:cNvPr id="6" name="Rectangle 4"/>
            <p:cNvSpPr>
              <a:spLocks noChangeArrowheads="1"/>
            </p:cNvSpPr>
            <p:nvPr/>
          </p:nvSpPr>
          <p:spPr bwMode="auto">
            <a:xfrm>
              <a:off x="3918" y="705"/>
              <a:ext cx="1096" cy="31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7" name="Oval 5"/>
            <p:cNvSpPr>
              <a:spLocks noChangeArrowheads="1"/>
            </p:cNvSpPr>
            <p:nvPr/>
          </p:nvSpPr>
          <p:spPr bwMode="auto">
            <a:xfrm>
              <a:off x="0" y="1920"/>
              <a:ext cx="655" cy="656"/>
            </a:xfrm>
            <a:prstGeom prst="ellipse">
              <a:avLst/>
            </a:prstGeom>
            <a:solidFill>
              <a:srgbClr val="F1AA07"/>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dirty="0">
                <a:solidFill>
                  <a:srgbClr val="000000"/>
                </a:solidFill>
                <a:ea typeface="微软雅黑" panose="020B0503020204020204" pitchFamily="34" charset="-122"/>
              </a:endParaRPr>
            </a:p>
          </p:txBody>
        </p:sp>
      </p:grpSp>
      <p:grpSp>
        <p:nvGrpSpPr>
          <p:cNvPr id="8" name="Group 6"/>
          <p:cNvGrpSpPr/>
          <p:nvPr/>
        </p:nvGrpSpPr>
        <p:grpSpPr bwMode="auto">
          <a:xfrm flipV="1">
            <a:off x="4134895" y="3223361"/>
            <a:ext cx="3824288" cy="76200"/>
            <a:chOff x="0" y="0"/>
            <a:chExt cx="4518" cy="249"/>
          </a:xfrm>
        </p:grpSpPr>
        <p:sp>
          <p:nvSpPr>
            <p:cNvPr id="9" name="Rectangle 7"/>
            <p:cNvSpPr>
              <a:spLocks noChangeArrowheads="1"/>
            </p:cNvSpPr>
            <p:nvPr/>
          </p:nvSpPr>
          <p:spPr bwMode="auto">
            <a:xfrm>
              <a:off x="0" y="0"/>
              <a:ext cx="4518" cy="249"/>
            </a:xfrm>
            <a:prstGeom prst="rect">
              <a:avLst/>
            </a:prstGeom>
            <a:solidFill>
              <a:srgbClr val="251C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10" name="Rectangle 8"/>
            <p:cNvSpPr>
              <a:spLocks noChangeArrowheads="1"/>
            </p:cNvSpPr>
            <p:nvPr/>
          </p:nvSpPr>
          <p:spPr bwMode="auto">
            <a:xfrm>
              <a:off x="0" y="1"/>
              <a:ext cx="1080" cy="249"/>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11" name="Rectangle 9"/>
            <p:cNvSpPr>
              <a:spLocks noChangeArrowheads="1"/>
            </p:cNvSpPr>
            <p:nvPr/>
          </p:nvSpPr>
          <p:spPr bwMode="auto">
            <a:xfrm>
              <a:off x="2265" y="0"/>
              <a:ext cx="1080" cy="249"/>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grpSp>
      <p:sp>
        <p:nvSpPr>
          <p:cNvPr id="2058" name="Rectangle 10"/>
          <p:cNvSpPr>
            <a:spLocks noGrp="1" noChangeArrowheads="1"/>
          </p:cNvSpPr>
          <p:nvPr>
            <p:ph type="ctrTitle"/>
          </p:nvPr>
        </p:nvSpPr>
        <p:spPr>
          <a:xfrm>
            <a:off x="3990368" y="1908912"/>
            <a:ext cx="6864351" cy="687387"/>
          </a:xfrm>
        </p:spPr>
        <p:txBody>
          <a:bodyPr/>
          <a:lstStyle>
            <a:lvl1pPr>
              <a:defRPr sz="3200">
                <a:solidFill>
                  <a:schemeClr val="tx1"/>
                </a:solidFill>
              </a:defRPr>
            </a:lvl1pPr>
          </a:lstStyle>
          <a:p>
            <a:pPr lvl="0"/>
            <a:r>
              <a:rPr lang="zh-CN" altLang="zh-CN" noProof="0" dirty="0">
                <a:sym typeface="Arial" panose="020B0604020202020204" pitchFamily="34" charset="0"/>
              </a:rPr>
              <a:t>单击此处编辑母版标题样式</a:t>
            </a:r>
            <a:endParaRPr lang="zh-CN" altLang="zh-CN" noProof="0" dirty="0">
              <a:sym typeface="Arial" panose="020B0604020202020204" pitchFamily="34" charset="0"/>
            </a:endParaRPr>
          </a:p>
        </p:txBody>
      </p:sp>
      <p:sp>
        <p:nvSpPr>
          <p:cNvPr id="2059" name="Rectangle 11"/>
          <p:cNvSpPr>
            <a:spLocks noGrp="1" noChangeArrowheads="1"/>
          </p:cNvSpPr>
          <p:nvPr>
            <p:ph type="subTitle" idx="1"/>
          </p:nvPr>
        </p:nvSpPr>
        <p:spPr>
          <a:xfrm>
            <a:off x="3990368" y="2596298"/>
            <a:ext cx="6864351" cy="611188"/>
          </a:xfr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lstStyle>
            <a:lvl1pPr marL="0" indent="0">
              <a:spcBef>
                <a:spcPct val="0"/>
              </a:spcBef>
              <a:buFont typeface="Arial" panose="020B0604020202020204" pitchFamily="34" charset="0"/>
              <a:buNone/>
              <a:defRPr sz="2000">
                <a:solidFill>
                  <a:srgbClr val="F1AA07"/>
                </a:solidFill>
                <a:sym typeface="Arial" panose="020B0604020202020204" pitchFamily="34" charset="0"/>
              </a:defRPr>
            </a:lvl1pPr>
          </a:lstStyle>
          <a:p>
            <a:pPr lvl="0"/>
            <a:r>
              <a:rPr lang="zh-CN" altLang="zh-CN" noProof="0" dirty="0">
                <a:sym typeface="Arial" panose="020B0604020202020204" pitchFamily="34" charset="0"/>
              </a:rPr>
              <a:t>单击此处编辑母版副标题样式</a:t>
            </a:r>
            <a:endParaRPr lang="zh-CN" altLang="zh-CN" noProof="0" dirty="0">
              <a:sym typeface="Arial" panose="020B0604020202020204" pitchFamily="34" charset="0"/>
            </a:endParaRPr>
          </a:p>
        </p:txBody>
      </p:sp>
      <p:sp>
        <p:nvSpPr>
          <p:cNvPr id="12" name="日期占位符 1"/>
          <p:cNvSpPr>
            <a:spLocks noGrp="1"/>
          </p:cNvSpPr>
          <p:nvPr>
            <p:ph type="dt" sz="half" idx="10"/>
          </p:nvPr>
        </p:nvSpPr>
        <p:spPr/>
        <p:txBody>
          <a:bodyPr/>
          <a:lstStyle>
            <a:lvl1pPr>
              <a:defRPr/>
            </a:lvl1pPr>
          </a:lstStyle>
          <a:p>
            <a:fld id="{4565AAAE-7BFC-46BA-938E-D02C0D06A667}" type="datetime1">
              <a:rPr lang="zh-CN" altLang="en-US" smtClean="0">
                <a:solidFill>
                  <a:srgbClr val="808080"/>
                </a:solidFill>
              </a:rPr>
            </a:fld>
            <a:endParaRPr lang="zh-CN" altLang="en-US">
              <a:solidFill>
                <a:srgbClr val="808080"/>
              </a:solidFill>
            </a:endParaRPr>
          </a:p>
        </p:txBody>
      </p:sp>
      <p:sp>
        <p:nvSpPr>
          <p:cNvPr id="13" name="页脚占位符 2"/>
          <p:cNvSpPr>
            <a:spLocks noGrp="1"/>
          </p:cNvSpPr>
          <p:nvPr>
            <p:ph type="ftr" sz="quarter" idx="11"/>
          </p:nvPr>
        </p:nvSpPr>
        <p:spPr/>
        <p:txBody>
          <a:bodyPr/>
          <a:lstStyle>
            <a:lvl1pPr>
              <a:defRPr/>
            </a:lvl1pPr>
          </a:lstStyle>
          <a:p>
            <a:endParaRPr lang="zh-CN" altLang="en-US">
              <a:solidFill>
                <a:srgbClr val="808080"/>
              </a:solidFill>
            </a:endParaRPr>
          </a:p>
        </p:txBody>
      </p:sp>
      <p:sp>
        <p:nvSpPr>
          <p:cNvPr id="14" name="灯片编号占位符 3"/>
          <p:cNvSpPr>
            <a:spLocks noGrp="1"/>
          </p:cNvSpPr>
          <p:nvPr>
            <p:ph type="sldNum" sz="quarter" idx="12"/>
          </p:nvPr>
        </p:nvSpPr>
        <p:spPr/>
        <p:txBody>
          <a:bodyPr/>
          <a:lstStyle>
            <a:lvl1pPr>
              <a:defRPr/>
            </a:lvl1pPr>
          </a:lstStyle>
          <a:p>
            <a:fld id="{D853CD57-9308-4807-8CD6-DC91F36C1453}" type="slidenum">
              <a:rPr lang="zh-CN" altLang="en-US">
                <a:solidFill>
                  <a:srgbClr val="808080"/>
                </a:solidFill>
              </a:rPr>
            </a:fld>
            <a:endParaRPr lang="zh-CN" altLang="en-US">
              <a:solidFill>
                <a:srgbClr val="808080"/>
              </a:solidFill>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4" name="Group 7"/>
          <p:cNvGrpSpPr/>
          <p:nvPr userDrawn="1"/>
        </p:nvGrpSpPr>
        <p:grpSpPr bwMode="auto">
          <a:xfrm>
            <a:off x="577850" y="184150"/>
            <a:ext cx="463550" cy="763588"/>
            <a:chOff x="0" y="0"/>
            <a:chExt cx="730" cy="1203"/>
          </a:xfrm>
        </p:grpSpPr>
        <p:sp>
          <p:nvSpPr>
            <p:cNvPr id="5" name="Rectangle 8"/>
            <p:cNvSpPr>
              <a:spLocks noChangeArrowheads="1"/>
            </p:cNvSpPr>
            <p:nvPr/>
          </p:nvSpPr>
          <p:spPr bwMode="auto">
            <a:xfrm>
              <a:off x="0" y="0"/>
              <a:ext cx="382" cy="1203"/>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6" name="Rectangle 9"/>
            <p:cNvSpPr>
              <a:spLocks noChangeArrowheads="1"/>
            </p:cNvSpPr>
            <p:nvPr/>
          </p:nvSpPr>
          <p:spPr bwMode="auto">
            <a:xfrm>
              <a:off x="382" y="413"/>
              <a:ext cx="348" cy="791"/>
            </a:xfrm>
            <a:prstGeom prst="rect">
              <a:avLst/>
            </a:prstGeom>
            <a:solidFill>
              <a:srgbClr val="251C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grpSp>
      <p:sp>
        <p:nvSpPr>
          <p:cNvPr id="2" name="标题 1"/>
          <p:cNvSpPr>
            <a:spLocks noGrp="1"/>
          </p:cNvSpPr>
          <p:nvPr>
            <p:ph type="title"/>
          </p:nvPr>
        </p:nvSpPr>
        <p:spPr>
          <a:xfrm>
            <a:off x="1157818" y="184150"/>
            <a:ext cx="10435167" cy="763588"/>
          </a:xfrm>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10"/>
          </p:nvPr>
        </p:nvSpPr>
        <p:spPr/>
        <p:txBody>
          <a:bodyPr/>
          <a:lstStyle>
            <a:lvl1pPr>
              <a:defRPr/>
            </a:lvl1pPr>
          </a:lstStyle>
          <a:p>
            <a:fld id="{3FCDAEFF-2185-4EE8-A380-3AA4D3C96B14}" type="datetime1">
              <a:rPr lang="zh-CN" altLang="en-US" smtClean="0">
                <a:solidFill>
                  <a:srgbClr val="808080"/>
                </a:solidFill>
              </a:rPr>
            </a:fld>
            <a:endParaRPr lang="zh-CN" altLang="en-US">
              <a:solidFill>
                <a:srgbClr val="808080"/>
              </a:solidFill>
            </a:endParaRPr>
          </a:p>
        </p:txBody>
      </p:sp>
      <p:sp>
        <p:nvSpPr>
          <p:cNvPr id="8" name="页脚占位符 4"/>
          <p:cNvSpPr>
            <a:spLocks noGrp="1"/>
          </p:cNvSpPr>
          <p:nvPr>
            <p:ph type="ftr" sz="quarter" idx="11"/>
          </p:nvPr>
        </p:nvSpPr>
        <p:spPr/>
        <p:txBody>
          <a:bodyPr/>
          <a:lstStyle>
            <a:lvl1pPr>
              <a:defRPr/>
            </a:lvl1pPr>
          </a:lstStyle>
          <a:p>
            <a:endParaRPr lang="zh-CN" altLang="en-US">
              <a:solidFill>
                <a:srgbClr val="808080"/>
              </a:solidFill>
            </a:endParaRPr>
          </a:p>
        </p:txBody>
      </p:sp>
      <p:sp>
        <p:nvSpPr>
          <p:cNvPr id="9" name="灯片编号占位符 5"/>
          <p:cNvSpPr>
            <a:spLocks noGrp="1"/>
          </p:cNvSpPr>
          <p:nvPr>
            <p:ph type="sldNum" sz="quarter" idx="12"/>
          </p:nvPr>
        </p:nvSpPr>
        <p:spPr/>
        <p:txBody>
          <a:bodyPr/>
          <a:lstStyle>
            <a:lvl1pPr>
              <a:defRPr/>
            </a:lvl1pPr>
          </a:lstStyle>
          <a:p>
            <a:fld id="{BACAB989-2C53-4F4C-9C6F-6CA2DBD112D8}"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4" name="Group 2"/>
          <p:cNvGrpSpPr/>
          <p:nvPr/>
        </p:nvGrpSpPr>
        <p:grpSpPr bwMode="auto">
          <a:xfrm>
            <a:off x="1179513" y="1936750"/>
            <a:ext cx="2859087" cy="2833688"/>
            <a:chOff x="0" y="0"/>
            <a:chExt cx="4502" cy="4462"/>
          </a:xfrm>
        </p:grpSpPr>
        <p:sp>
          <p:nvSpPr>
            <p:cNvPr id="5" name="Oval 3"/>
            <p:cNvSpPr>
              <a:spLocks noChangeArrowheads="1"/>
            </p:cNvSpPr>
            <p:nvPr/>
          </p:nvSpPr>
          <p:spPr bwMode="auto">
            <a:xfrm>
              <a:off x="0" y="0"/>
              <a:ext cx="4457" cy="4463"/>
            </a:xfrm>
            <a:prstGeom prst="ellipse">
              <a:avLst/>
            </a:prstGeom>
            <a:noFill/>
            <a:ln w="19050">
              <a:solidFill>
                <a:schemeClr val="tx1"/>
              </a:solidFill>
              <a:prstDash val="dash"/>
              <a:round/>
            </a:ln>
            <a:extLst>
              <a:ext uri="{909E8E84-426E-40DD-AFC4-6F175D3DCCD1}">
                <a14:hiddenFill xmlns:a14="http://schemas.microsoft.com/office/drawing/2010/main">
                  <a:solidFill>
                    <a:srgbClr val="FFFFFF"/>
                  </a:solidFill>
                </a14:hiddenFill>
              </a:ext>
            </a:extLst>
          </p:spPr>
          <p:txBody>
            <a:bodyPr anchor="ctr"/>
            <a:lstStyle/>
            <a:p>
              <a:endParaRPr lang="zh-CN" altLang="en-US" dirty="0">
                <a:solidFill>
                  <a:srgbClr val="000000"/>
                </a:solidFill>
                <a:ea typeface="微软雅黑" panose="020B0503020204020204" pitchFamily="34" charset="-122"/>
              </a:endParaRPr>
            </a:p>
          </p:txBody>
        </p:sp>
        <p:sp>
          <p:nvSpPr>
            <p:cNvPr id="6" name="Rectangle 4"/>
            <p:cNvSpPr>
              <a:spLocks noChangeArrowheads="1"/>
            </p:cNvSpPr>
            <p:nvPr/>
          </p:nvSpPr>
          <p:spPr bwMode="auto">
            <a:xfrm>
              <a:off x="3406" y="648"/>
              <a:ext cx="1096" cy="31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7" name="Oval 5"/>
            <p:cNvSpPr>
              <a:spLocks noChangeArrowheads="1"/>
            </p:cNvSpPr>
            <p:nvPr/>
          </p:nvSpPr>
          <p:spPr bwMode="auto">
            <a:xfrm>
              <a:off x="0" y="2983"/>
              <a:ext cx="655" cy="657"/>
            </a:xfrm>
            <a:prstGeom prst="ellipse">
              <a:avLst/>
            </a:prstGeom>
            <a:solidFill>
              <a:srgbClr val="F1AA07"/>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dirty="0">
                <a:solidFill>
                  <a:srgbClr val="000000"/>
                </a:solidFill>
                <a:ea typeface="微软雅黑" panose="020B0503020204020204" pitchFamily="34" charset="-122"/>
              </a:endParaRPr>
            </a:p>
          </p:txBody>
        </p:sp>
      </p:grpSp>
      <p:sp>
        <p:nvSpPr>
          <p:cNvPr id="8" name="Rectangle 6"/>
          <p:cNvSpPr>
            <a:spLocks noChangeArrowheads="1"/>
          </p:cNvSpPr>
          <p:nvPr/>
        </p:nvSpPr>
        <p:spPr bwMode="auto">
          <a:xfrm>
            <a:off x="3732710" y="3619864"/>
            <a:ext cx="5986463" cy="639763"/>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10" name="Rectangle 7"/>
          <p:cNvSpPr>
            <a:spLocks noGrp="1" noChangeArrowheads="1"/>
          </p:cNvSpPr>
          <p:nvPr>
            <p:ph type="ctrTitle" hasCustomPrompt="1"/>
          </p:nvPr>
        </p:nvSpPr>
        <p:spPr>
          <a:xfrm>
            <a:off x="1982663" y="2714844"/>
            <a:ext cx="4163484" cy="455613"/>
          </a:xfrm>
          <a:extLst>
            <a:ext uri="{909E8E84-426E-40DD-AFC4-6F175D3DCCD1}">
              <a14:hiddenFill xmlns:a14="http://schemas.microsoft.com/office/drawing/2010/main">
                <a:solidFill>
                  <a:schemeClr val="bg1"/>
                </a:solidFill>
              </a14:hiddenFill>
            </a:ext>
          </a:extLst>
        </p:spPr>
        <p:txBody>
          <a:bodyPr wrap="none"/>
          <a:lstStyle>
            <a:lvl1pPr algn="l">
              <a:defRPr sz="2400">
                <a:solidFill>
                  <a:schemeClr val="tx1"/>
                </a:solidFill>
              </a:defRPr>
            </a:lvl1pPr>
          </a:lstStyle>
          <a:p>
            <a:pPr lvl="0"/>
            <a:r>
              <a:rPr lang="zh-CN" altLang="en-US" noProof="0" dirty="0"/>
              <a:t>编辑标题</a:t>
            </a:r>
            <a:endParaRPr lang="zh-CN" altLang="zh-CN" noProof="0" dirty="0"/>
          </a:p>
        </p:txBody>
      </p:sp>
      <p:sp>
        <p:nvSpPr>
          <p:cNvPr id="11" name="Rectangle 8"/>
          <p:cNvSpPr>
            <a:spLocks noGrp="1" noChangeArrowheads="1"/>
          </p:cNvSpPr>
          <p:nvPr>
            <p:ph type="subTitle" idx="1" hasCustomPrompt="1"/>
          </p:nvPr>
        </p:nvSpPr>
        <p:spPr>
          <a:xfrm>
            <a:off x="2173163" y="3192464"/>
            <a:ext cx="3975100" cy="655637"/>
          </a:xfrm>
          <a:extLst>
            <a:ext uri="{909E8E84-426E-40DD-AFC4-6F175D3DCCD1}">
              <a14:hiddenFill xmlns:a14="http://schemas.microsoft.com/office/drawing/2010/main">
                <a:solidFill>
                  <a:schemeClr val="bg1"/>
                </a:solidFill>
              </a14:hiddenFill>
            </a:ext>
          </a:extLst>
        </p:spPr>
        <p:txBody>
          <a:bodyPr lIns="90170" tIns="46990" rIns="90170" bIns="46990"/>
          <a:lstStyle>
            <a:lvl1pPr marL="0" indent="0">
              <a:buFontTx/>
              <a:buNone/>
              <a:defRPr>
                <a:solidFill>
                  <a:schemeClr val="bg2"/>
                </a:solidFill>
              </a:defRPr>
            </a:lvl1pPr>
          </a:lstStyle>
          <a:p>
            <a:pPr lvl="0"/>
            <a:r>
              <a:rPr lang="zh-CN" altLang="zh-CN" noProof="0" dirty="0"/>
              <a:t>单击此处编辑副标题</a:t>
            </a:r>
            <a:endParaRPr lang="zh-CN" altLang="zh-CN" noProof="0" dirty="0"/>
          </a:p>
        </p:txBody>
      </p:sp>
      <p:sp>
        <p:nvSpPr>
          <p:cNvPr id="9" name="日期占位符 1"/>
          <p:cNvSpPr>
            <a:spLocks noGrp="1"/>
          </p:cNvSpPr>
          <p:nvPr>
            <p:ph type="dt" sz="half" idx="10"/>
          </p:nvPr>
        </p:nvSpPr>
        <p:spPr/>
        <p:txBody>
          <a:bodyPr/>
          <a:lstStyle>
            <a:lvl1pPr>
              <a:defRPr/>
            </a:lvl1pPr>
          </a:lstStyle>
          <a:p>
            <a:fld id="{8729CE57-CA58-4CBE-AFDE-39A4A4F48582}" type="datetime1">
              <a:rPr lang="zh-CN" altLang="en-US" smtClean="0">
                <a:solidFill>
                  <a:srgbClr val="808080"/>
                </a:solidFill>
              </a:rPr>
            </a:fld>
            <a:endParaRPr lang="zh-CN" altLang="en-US">
              <a:solidFill>
                <a:srgbClr val="808080"/>
              </a:solidFill>
            </a:endParaRPr>
          </a:p>
        </p:txBody>
      </p:sp>
      <p:sp>
        <p:nvSpPr>
          <p:cNvPr id="12" name="页脚占位符 2"/>
          <p:cNvSpPr>
            <a:spLocks noGrp="1"/>
          </p:cNvSpPr>
          <p:nvPr>
            <p:ph type="ftr" sz="quarter" idx="11"/>
          </p:nvPr>
        </p:nvSpPr>
        <p:spPr/>
        <p:txBody>
          <a:bodyPr/>
          <a:lstStyle>
            <a:lvl1pPr>
              <a:defRPr dirty="0"/>
            </a:lvl1pPr>
          </a:lstStyle>
          <a:p>
            <a:endParaRPr lang="zh-CN" altLang="en-US">
              <a:solidFill>
                <a:srgbClr val="808080"/>
              </a:solidFill>
            </a:endParaRPr>
          </a:p>
        </p:txBody>
      </p:sp>
      <p:sp>
        <p:nvSpPr>
          <p:cNvPr id="13" name="灯片编号占位符 3"/>
          <p:cNvSpPr>
            <a:spLocks noGrp="1"/>
          </p:cNvSpPr>
          <p:nvPr>
            <p:ph type="sldNum" sz="quarter" idx="12"/>
          </p:nvPr>
        </p:nvSpPr>
        <p:spPr/>
        <p:txBody>
          <a:bodyPr/>
          <a:lstStyle>
            <a:lvl1pPr>
              <a:defRPr/>
            </a:lvl1pPr>
          </a:lstStyle>
          <a:p>
            <a:fld id="{46EDD2D9-B9CF-436F-9A66-6F75CD9B3518}" type="slidenum">
              <a:rPr lang="zh-CN" altLang="en-US">
                <a:solidFill>
                  <a:srgbClr val="808080"/>
                </a:solidFill>
              </a:rPr>
            </a:fld>
            <a:endParaRPr lang="zh-CN" altLang="en-US">
              <a:solidFill>
                <a:srgbClr val="808080"/>
              </a:solidFill>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5" name="Group 7"/>
          <p:cNvGrpSpPr/>
          <p:nvPr/>
        </p:nvGrpSpPr>
        <p:grpSpPr bwMode="auto">
          <a:xfrm>
            <a:off x="577850" y="184150"/>
            <a:ext cx="463550" cy="763588"/>
            <a:chOff x="0" y="0"/>
            <a:chExt cx="730" cy="1203"/>
          </a:xfrm>
        </p:grpSpPr>
        <p:sp>
          <p:nvSpPr>
            <p:cNvPr id="6" name="Rectangle 8"/>
            <p:cNvSpPr>
              <a:spLocks noChangeArrowheads="1"/>
            </p:cNvSpPr>
            <p:nvPr/>
          </p:nvSpPr>
          <p:spPr bwMode="auto">
            <a:xfrm>
              <a:off x="0" y="0"/>
              <a:ext cx="382" cy="1203"/>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7" name="Rectangle 9"/>
            <p:cNvSpPr>
              <a:spLocks noChangeArrowheads="1"/>
            </p:cNvSpPr>
            <p:nvPr/>
          </p:nvSpPr>
          <p:spPr bwMode="auto">
            <a:xfrm>
              <a:off x="382" y="413"/>
              <a:ext cx="348" cy="791"/>
            </a:xfrm>
            <a:prstGeom prst="rect">
              <a:avLst/>
            </a:prstGeom>
            <a:solidFill>
              <a:srgbClr val="251C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grpSp>
      <p:sp>
        <p:nvSpPr>
          <p:cNvPr id="2" name="标题 1"/>
          <p:cNvSpPr>
            <a:spLocks noGrp="1"/>
          </p:cNvSpPr>
          <p:nvPr>
            <p:ph type="title"/>
          </p:nvPr>
        </p:nvSpPr>
        <p:spPr>
          <a:xfrm>
            <a:off x="1157818" y="184150"/>
            <a:ext cx="10435167" cy="763588"/>
          </a:xfrm>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1157818" y="1252539"/>
            <a:ext cx="5115983" cy="449897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477000" y="1252539"/>
            <a:ext cx="5115984" cy="449897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4"/>
          <p:cNvSpPr>
            <a:spLocks noGrp="1"/>
          </p:cNvSpPr>
          <p:nvPr>
            <p:ph type="dt" sz="half" idx="10"/>
          </p:nvPr>
        </p:nvSpPr>
        <p:spPr/>
        <p:txBody>
          <a:bodyPr/>
          <a:lstStyle>
            <a:lvl1pPr>
              <a:defRPr/>
            </a:lvl1pPr>
          </a:lstStyle>
          <a:p>
            <a:fld id="{AC07E199-1E13-4323-9122-872D88E66E6F}" type="datetime1">
              <a:rPr lang="zh-CN" altLang="en-US" smtClean="0">
                <a:solidFill>
                  <a:srgbClr val="808080"/>
                </a:solidFill>
              </a:rPr>
            </a:fld>
            <a:endParaRPr lang="zh-CN" altLang="en-US">
              <a:solidFill>
                <a:srgbClr val="808080"/>
              </a:solidFill>
            </a:endParaRPr>
          </a:p>
        </p:txBody>
      </p:sp>
      <p:sp>
        <p:nvSpPr>
          <p:cNvPr id="9" name="页脚占位符 5"/>
          <p:cNvSpPr>
            <a:spLocks noGrp="1"/>
          </p:cNvSpPr>
          <p:nvPr>
            <p:ph type="ftr" sz="quarter" idx="11"/>
          </p:nvPr>
        </p:nvSpPr>
        <p:spPr/>
        <p:txBody>
          <a:bodyPr/>
          <a:lstStyle>
            <a:lvl1pPr>
              <a:defRPr/>
            </a:lvl1pPr>
          </a:lstStyle>
          <a:p>
            <a:endParaRPr lang="zh-CN" altLang="en-US">
              <a:solidFill>
                <a:srgbClr val="808080"/>
              </a:solidFill>
            </a:endParaRPr>
          </a:p>
        </p:txBody>
      </p:sp>
      <p:sp>
        <p:nvSpPr>
          <p:cNvPr id="10" name="灯片编号占位符 6"/>
          <p:cNvSpPr>
            <a:spLocks noGrp="1"/>
          </p:cNvSpPr>
          <p:nvPr>
            <p:ph type="sldNum" sz="quarter" idx="12"/>
          </p:nvPr>
        </p:nvSpPr>
        <p:spPr/>
        <p:txBody>
          <a:bodyPr/>
          <a:lstStyle>
            <a:lvl1pPr>
              <a:defRPr/>
            </a:lvl1pPr>
          </a:lstStyle>
          <a:p>
            <a:fld id="{843C4696-ED33-4595-9354-6A1D9E449FFC}"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365127"/>
            <a:ext cx="10972800" cy="1120774"/>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09600" y="1681163"/>
            <a:ext cx="538903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609600" y="2505075"/>
            <a:ext cx="5389034"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0" y="1681163"/>
            <a:ext cx="5410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0" y="2505075"/>
            <a:ext cx="5410200"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Rectangle 4"/>
          <p:cNvSpPr>
            <a:spLocks noGrp="1" noChangeArrowheads="1"/>
          </p:cNvSpPr>
          <p:nvPr>
            <p:ph type="dt" sz="half" idx="10"/>
          </p:nvPr>
        </p:nvSpPr>
        <p:spPr/>
        <p:txBody>
          <a:bodyPr/>
          <a:lstStyle>
            <a:lvl1pPr>
              <a:defRPr/>
            </a:lvl1pPr>
          </a:lstStyle>
          <a:p>
            <a:fld id="{34CA509D-42CD-4404-B6C9-3F2A7A2F4A5C}" type="datetime1">
              <a:rPr lang="zh-CN" altLang="en-US" smtClean="0">
                <a:solidFill>
                  <a:srgbClr val="808080"/>
                </a:solidFill>
              </a:rPr>
            </a:fld>
            <a:endParaRPr lang="zh-CN" altLang="en-US">
              <a:solidFill>
                <a:srgbClr val="808080"/>
              </a:solidFill>
            </a:endParaRPr>
          </a:p>
        </p:txBody>
      </p:sp>
      <p:sp>
        <p:nvSpPr>
          <p:cNvPr id="8" name="Rectangle 5"/>
          <p:cNvSpPr>
            <a:spLocks noGrp="1" noChangeArrowheads="1"/>
          </p:cNvSpPr>
          <p:nvPr>
            <p:ph type="ftr" sz="quarter" idx="11"/>
          </p:nvPr>
        </p:nvSpPr>
        <p:spPr/>
        <p:txBody>
          <a:bodyPr/>
          <a:lstStyle>
            <a:lvl1pPr>
              <a:defRPr/>
            </a:lvl1pPr>
          </a:lstStyle>
          <a:p>
            <a:endParaRPr lang="zh-CN" altLang="en-US">
              <a:solidFill>
                <a:srgbClr val="808080"/>
              </a:solidFill>
            </a:endParaRPr>
          </a:p>
        </p:txBody>
      </p:sp>
      <p:sp>
        <p:nvSpPr>
          <p:cNvPr id="9" name="Rectangle 6"/>
          <p:cNvSpPr>
            <a:spLocks noGrp="1" noChangeArrowheads="1"/>
          </p:cNvSpPr>
          <p:nvPr>
            <p:ph type="sldNum" sz="quarter" idx="12"/>
          </p:nvPr>
        </p:nvSpPr>
        <p:spPr/>
        <p:txBody>
          <a:bodyPr/>
          <a:lstStyle>
            <a:lvl1pPr>
              <a:defRPr/>
            </a:lvl1pPr>
          </a:lstStyle>
          <a:p>
            <a:fld id="{FBDDB8A2-E181-40D8-B1D1-62FC591156B4}"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4" name="Group 2"/>
          <p:cNvGrpSpPr/>
          <p:nvPr/>
        </p:nvGrpSpPr>
        <p:grpSpPr bwMode="auto">
          <a:xfrm>
            <a:off x="2362200" y="2012950"/>
            <a:ext cx="3184525" cy="2832100"/>
            <a:chOff x="0" y="0"/>
            <a:chExt cx="5014" cy="4460"/>
          </a:xfrm>
        </p:grpSpPr>
        <p:sp>
          <p:nvSpPr>
            <p:cNvPr id="5" name="Oval 3"/>
            <p:cNvSpPr>
              <a:spLocks noChangeArrowheads="1"/>
            </p:cNvSpPr>
            <p:nvPr/>
          </p:nvSpPr>
          <p:spPr bwMode="auto">
            <a:xfrm>
              <a:off x="327" y="0"/>
              <a:ext cx="4459" cy="4461"/>
            </a:xfrm>
            <a:prstGeom prst="ellipse">
              <a:avLst/>
            </a:prstGeom>
            <a:noFill/>
            <a:ln w="19050">
              <a:solidFill>
                <a:schemeClr val="tx1"/>
              </a:solidFill>
              <a:prstDash val="dash"/>
              <a:round/>
            </a:ln>
            <a:extLst>
              <a:ext uri="{909E8E84-426E-40DD-AFC4-6F175D3DCCD1}">
                <a14:hiddenFill xmlns:a14="http://schemas.microsoft.com/office/drawing/2010/main">
                  <a:solidFill>
                    <a:srgbClr val="FFFFFF"/>
                  </a:solidFill>
                </a14:hiddenFill>
              </a:ext>
            </a:extLst>
          </p:spPr>
          <p:txBody>
            <a:bodyPr anchor="ctr"/>
            <a:lstStyle/>
            <a:p>
              <a:endParaRPr lang="zh-CN" altLang="en-US" dirty="0">
                <a:solidFill>
                  <a:srgbClr val="000000"/>
                </a:solidFill>
                <a:ea typeface="微软雅黑" panose="020B0503020204020204" pitchFamily="34" charset="-122"/>
              </a:endParaRPr>
            </a:p>
          </p:txBody>
        </p:sp>
        <p:sp>
          <p:nvSpPr>
            <p:cNvPr id="6" name="Rectangle 4"/>
            <p:cNvSpPr>
              <a:spLocks noChangeArrowheads="1"/>
            </p:cNvSpPr>
            <p:nvPr/>
          </p:nvSpPr>
          <p:spPr bwMode="auto">
            <a:xfrm>
              <a:off x="3918" y="705"/>
              <a:ext cx="1096" cy="31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7" name="Oval 5"/>
            <p:cNvSpPr>
              <a:spLocks noChangeArrowheads="1"/>
            </p:cNvSpPr>
            <p:nvPr/>
          </p:nvSpPr>
          <p:spPr bwMode="auto">
            <a:xfrm>
              <a:off x="0" y="1920"/>
              <a:ext cx="655" cy="656"/>
            </a:xfrm>
            <a:prstGeom prst="ellipse">
              <a:avLst/>
            </a:prstGeom>
            <a:solidFill>
              <a:srgbClr val="F1AA07"/>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dirty="0">
                <a:solidFill>
                  <a:srgbClr val="000000"/>
                </a:solidFill>
                <a:ea typeface="微软雅黑" panose="020B0503020204020204" pitchFamily="34" charset="-122"/>
              </a:endParaRPr>
            </a:p>
          </p:txBody>
        </p:sp>
      </p:grpSp>
      <p:grpSp>
        <p:nvGrpSpPr>
          <p:cNvPr id="8" name="Group 6"/>
          <p:cNvGrpSpPr/>
          <p:nvPr/>
        </p:nvGrpSpPr>
        <p:grpSpPr bwMode="auto">
          <a:xfrm flipV="1">
            <a:off x="3965575" y="4170363"/>
            <a:ext cx="3824288" cy="76200"/>
            <a:chOff x="0" y="0"/>
            <a:chExt cx="4518" cy="249"/>
          </a:xfrm>
        </p:grpSpPr>
        <p:sp>
          <p:nvSpPr>
            <p:cNvPr id="9" name="Rectangle 7"/>
            <p:cNvSpPr>
              <a:spLocks noChangeArrowheads="1"/>
            </p:cNvSpPr>
            <p:nvPr/>
          </p:nvSpPr>
          <p:spPr bwMode="auto">
            <a:xfrm>
              <a:off x="0" y="0"/>
              <a:ext cx="4518" cy="249"/>
            </a:xfrm>
            <a:prstGeom prst="rect">
              <a:avLst/>
            </a:prstGeom>
            <a:solidFill>
              <a:srgbClr val="251C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10" name="Rectangle 8"/>
            <p:cNvSpPr>
              <a:spLocks noChangeArrowheads="1"/>
            </p:cNvSpPr>
            <p:nvPr/>
          </p:nvSpPr>
          <p:spPr bwMode="auto">
            <a:xfrm>
              <a:off x="0" y="1"/>
              <a:ext cx="1080" cy="249"/>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sp>
          <p:nvSpPr>
            <p:cNvPr id="11" name="Rectangle 9"/>
            <p:cNvSpPr>
              <a:spLocks noChangeArrowheads="1"/>
            </p:cNvSpPr>
            <p:nvPr/>
          </p:nvSpPr>
          <p:spPr bwMode="auto">
            <a:xfrm>
              <a:off x="2265" y="0"/>
              <a:ext cx="1080" cy="249"/>
            </a:xfrm>
            <a:prstGeom prst="rect">
              <a:avLst/>
            </a:prstGeom>
            <a:solidFill>
              <a:srgbClr val="F1AA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dirty="0">
                <a:solidFill>
                  <a:srgbClr val="000000"/>
                </a:solidFill>
                <a:ea typeface="微软雅黑" panose="020B0503020204020204" pitchFamily="34" charset="-122"/>
              </a:endParaRPr>
            </a:p>
          </p:txBody>
        </p:sp>
      </p:grpSp>
      <p:sp>
        <p:nvSpPr>
          <p:cNvPr id="18" name="Rectangle 10"/>
          <p:cNvSpPr>
            <a:spLocks noGrp="1" noChangeArrowheads="1"/>
          </p:cNvSpPr>
          <p:nvPr>
            <p:ph type="ctrTitle" hasCustomPrompt="1"/>
          </p:nvPr>
        </p:nvSpPr>
        <p:spPr>
          <a:xfrm>
            <a:off x="3820943" y="2855914"/>
            <a:ext cx="6864351" cy="687387"/>
          </a:xfrm>
        </p:spPr>
        <p:txBody>
          <a:bodyPr/>
          <a:lstStyle>
            <a:lvl1pPr>
              <a:defRPr sz="4000">
                <a:solidFill>
                  <a:schemeClr val="tx1"/>
                </a:solidFill>
                <a:latin typeface="+mj-lt"/>
              </a:defRPr>
            </a:lvl1pPr>
          </a:lstStyle>
          <a:p>
            <a:pPr lvl="0"/>
            <a:r>
              <a:rPr lang="zh-CN" altLang="en-US" noProof="0" dirty="0">
                <a:sym typeface="Arial" panose="020B0604020202020204" pitchFamily="34" charset="0"/>
              </a:rPr>
              <a:t>编辑标题</a:t>
            </a:r>
            <a:endParaRPr lang="zh-CN" altLang="zh-CN" noProof="0" dirty="0">
              <a:sym typeface="Arial" panose="020B0604020202020204" pitchFamily="34" charset="0"/>
            </a:endParaRPr>
          </a:p>
        </p:txBody>
      </p:sp>
      <p:sp>
        <p:nvSpPr>
          <p:cNvPr id="19" name="Rectangle 11"/>
          <p:cNvSpPr>
            <a:spLocks noGrp="1" noChangeArrowheads="1"/>
          </p:cNvSpPr>
          <p:nvPr>
            <p:ph type="subTitle" idx="1"/>
          </p:nvPr>
        </p:nvSpPr>
        <p:spPr>
          <a:xfrm>
            <a:off x="3820943" y="3543300"/>
            <a:ext cx="6864351" cy="611188"/>
          </a:xfr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lstStyle>
            <a:lvl1pPr marL="0" indent="0">
              <a:spcBef>
                <a:spcPct val="0"/>
              </a:spcBef>
              <a:buFont typeface="Arial" panose="020B0604020202020204" pitchFamily="34" charset="0"/>
              <a:buNone/>
              <a:defRPr sz="2800">
                <a:solidFill>
                  <a:srgbClr val="F1AA07"/>
                </a:solidFill>
                <a:latin typeface="微软雅黑" panose="020B0503020204020204" pitchFamily="34" charset="-122"/>
                <a:ea typeface="微软雅黑" panose="020B0503020204020204" pitchFamily="34" charset="-122"/>
                <a:sym typeface="Arial" panose="020B0604020202020204" pitchFamily="34" charset="0"/>
              </a:defRPr>
            </a:lvl1pPr>
          </a:lstStyle>
          <a:p>
            <a:pPr lvl="0"/>
            <a:r>
              <a:rPr lang="zh-CN" altLang="zh-CN" noProof="0" dirty="0">
                <a:sym typeface="Arial" panose="020B0604020202020204" pitchFamily="34" charset="0"/>
              </a:rPr>
              <a:t>单击此处编辑母版副标题样式</a:t>
            </a:r>
            <a:endParaRPr lang="zh-CN" altLang="zh-CN" noProof="0" dirty="0">
              <a:sym typeface="Arial" panose="020B0604020202020204" pitchFamily="34" charset="0"/>
            </a:endParaRPr>
          </a:p>
        </p:txBody>
      </p:sp>
      <p:sp>
        <p:nvSpPr>
          <p:cNvPr id="12" name="日期占位符 1"/>
          <p:cNvSpPr>
            <a:spLocks noGrp="1"/>
          </p:cNvSpPr>
          <p:nvPr>
            <p:ph type="dt" sz="half" idx="10"/>
          </p:nvPr>
        </p:nvSpPr>
        <p:spPr/>
        <p:txBody>
          <a:bodyPr/>
          <a:lstStyle>
            <a:lvl1pPr>
              <a:defRPr/>
            </a:lvl1pPr>
          </a:lstStyle>
          <a:p>
            <a:fld id="{120F42A7-E525-40DD-9524-B1A1734CC95C}" type="datetime1">
              <a:rPr lang="zh-CN" altLang="en-US" smtClean="0">
                <a:solidFill>
                  <a:srgbClr val="808080"/>
                </a:solidFill>
              </a:rPr>
            </a:fld>
            <a:endParaRPr lang="zh-CN" altLang="en-US">
              <a:solidFill>
                <a:srgbClr val="808080"/>
              </a:solidFill>
            </a:endParaRPr>
          </a:p>
        </p:txBody>
      </p:sp>
      <p:sp>
        <p:nvSpPr>
          <p:cNvPr id="13" name="页脚占位符 2"/>
          <p:cNvSpPr>
            <a:spLocks noGrp="1"/>
          </p:cNvSpPr>
          <p:nvPr>
            <p:ph type="ftr" sz="quarter" idx="11"/>
          </p:nvPr>
        </p:nvSpPr>
        <p:spPr/>
        <p:txBody>
          <a:bodyPr/>
          <a:lstStyle>
            <a:lvl1pPr>
              <a:defRPr/>
            </a:lvl1pPr>
          </a:lstStyle>
          <a:p>
            <a:endParaRPr lang="zh-CN" altLang="en-US">
              <a:solidFill>
                <a:srgbClr val="808080"/>
              </a:solidFill>
            </a:endParaRPr>
          </a:p>
        </p:txBody>
      </p:sp>
      <p:sp>
        <p:nvSpPr>
          <p:cNvPr id="14" name="灯片编号占位符 3"/>
          <p:cNvSpPr>
            <a:spLocks noGrp="1"/>
          </p:cNvSpPr>
          <p:nvPr>
            <p:ph type="sldNum" sz="quarter" idx="12"/>
          </p:nvPr>
        </p:nvSpPr>
        <p:spPr/>
        <p:txBody>
          <a:bodyPr/>
          <a:lstStyle>
            <a:lvl1pPr>
              <a:defRPr/>
            </a:lvl1pPr>
          </a:lstStyle>
          <a:p>
            <a:fld id="{0C25CE71-23D3-41EA-92C4-40FF998AE5F3}"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A76C73E-A790-42ED-A448-07F44D12C16E}" type="datetime1">
              <a:rPr lang="zh-CN" altLang="en-US" smtClean="0">
                <a:solidFill>
                  <a:srgbClr val="808080"/>
                </a:solidFill>
              </a:rPr>
            </a:fld>
            <a:endParaRPr lang="zh-CN" altLang="en-US">
              <a:solidFill>
                <a:srgbClr val="808080"/>
              </a:solidFill>
            </a:endParaRPr>
          </a:p>
        </p:txBody>
      </p:sp>
      <p:sp>
        <p:nvSpPr>
          <p:cNvPr id="3" name="Rectangle 5"/>
          <p:cNvSpPr>
            <a:spLocks noGrp="1" noChangeArrowheads="1"/>
          </p:cNvSpPr>
          <p:nvPr>
            <p:ph type="ftr" sz="quarter" idx="11"/>
          </p:nvPr>
        </p:nvSpPr>
        <p:spPr/>
        <p:txBody>
          <a:bodyPr/>
          <a:lstStyle>
            <a:lvl1pPr>
              <a:defRPr/>
            </a:lvl1pPr>
          </a:lstStyle>
          <a:p>
            <a:endParaRPr lang="zh-CN" altLang="en-US">
              <a:solidFill>
                <a:srgbClr val="808080"/>
              </a:solidFill>
            </a:endParaRPr>
          </a:p>
        </p:txBody>
      </p:sp>
      <p:sp>
        <p:nvSpPr>
          <p:cNvPr id="4" name="Rectangle 6"/>
          <p:cNvSpPr>
            <a:spLocks noGrp="1" noChangeArrowheads="1"/>
          </p:cNvSpPr>
          <p:nvPr>
            <p:ph type="sldNum" sz="quarter" idx="12"/>
          </p:nvPr>
        </p:nvSpPr>
        <p:spPr/>
        <p:txBody>
          <a:bodyPr/>
          <a:lstStyle>
            <a:lvl1pPr>
              <a:defRPr/>
            </a:lvl1pPr>
          </a:lstStyle>
          <a:p>
            <a:fld id="{9DF4543D-3B75-4FD0-8870-3C9199482E6C}"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951080" y="953290"/>
            <a:ext cx="5416551" cy="757325"/>
          </a:xfrm>
          <a:solidFill>
            <a:srgbClr val="F1AA07"/>
          </a:solidFill>
        </p:spPr>
        <p:txBody>
          <a:bodyPr>
            <a:normAutofit/>
          </a:bodyPr>
          <a:lstStyle>
            <a:lvl1pPr>
              <a:defRPr sz="3600">
                <a:solidFill>
                  <a:schemeClr val="bg1"/>
                </a:solidFill>
              </a:defRPr>
            </a:lvl1pPr>
          </a:lstStyle>
          <a:p>
            <a:r>
              <a:rPr lang="zh-CN" altLang="en-US" noProof="1"/>
              <a:t>编辑标题</a:t>
            </a:r>
            <a:endParaRPr lang="zh-CN" altLang="en-US" noProof="1"/>
          </a:p>
        </p:txBody>
      </p:sp>
      <p:sp>
        <p:nvSpPr>
          <p:cNvPr id="3" name="图片占位符 2"/>
          <p:cNvSpPr>
            <a:spLocks noGrp="1"/>
          </p:cNvSpPr>
          <p:nvPr>
            <p:ph type="pic" idx="1"/>
          </p:nvPr>
        </p:nvSpPr>
        <p:spPr>
          <a:xfrm>
            <a:off x="6684584" y="9524"/>
            <a:ext cx="4554554" cy="6848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noProof="1"/>
          </a:p>
        </p:txBody>
      </p:sp>
      <p:sp>
        <p:nvSpPr>
          <p:cNvPr id="4" name="文本占位符 3"/>
          <p:cNvSpPr>
            <a:spLocks noGrp="1"/>
          </p:cNvSpPr>
          <p:nvPr>
            <p:ph type="body" sz="half" idx="2"/>
          </p:nvPr>
        </p:nvSpPr>
        <p:spPr>
          <a:xfrm>
            <a:off x="951080" y="1966220"/>
            <a:ext cx="5416551" cy="4498975"/>
          </a:xfrm>
        </p:spPr>
        <p:txBody>
          <a:bodyPr>
            <a:norm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a:xfrm>
            <a:off x="609600" y="6465888"/>
            <a:ext cx="2844800" cy="320675"/>
          </a:xfrm>
        </p:spPr>
        <p:txBody>
          <a:bodyPr/>
          <a:lstStyle>
            <a:lvl1pPr>
              <a:defRPr/>
            </a:lvl1pPr>
          </a:lstStyle>
          <a:p>
            <a:fld id="{4F980676-DC6B-4786-AFC3-451C6CFED170}" type="datetime1">
              <a:rPr lang="zh-CN" altLang="en-US" smtClean="0">
                <a:solidFill>
                  <a:srgbClr val="808080"/>
                </a:solidFill>
              </a:rPr>
            </a:fld>
            <a:endParaRPr lang="zh-CN" altLang="en-US">
              <a:solidFill>
                <a:srgbClr val="808080"/>
              </a:solidFill>
            </a:endParaRPr>
          </a:p>
        </p:txBody>
      </p:sp>
      <p:sp>
        <p:nvSpPr>
          <p:cNvPr id="6" name="页脚占位符 5"/>
          <p:cNvSpPr>
            <a:spLocks noGrp="1"/>
          </p:cNvSpPr>
          <p:nvPr>
            <p:ph type="ftr" sz="quarter" idx="11"/>
          </p:nvPr>
        </p:nvSpPr>
        <p:spPr>
          <a:xfrm>
            <a:off x="4165600" y="6465888"/>
            <a:ext cx="3860800" cy="320675"/>
          </a:xfrm>
        </p:spPr>
        <p:txBody>
          <a:bodyPr/>
          <a:lstStyle>
            <a:lvl1pPr>
              <a:defRPr/>
            </a:lvl1pPr>
          </a:lstStyle>
          <a:p>
            <a:endParaRPr lang="zh-CN" altLang="en-US">
              <a:solidFill>
                <a:srgbClr val="808080"/>
              </a:solidFill>
            </a:endParaRPr>
          </a:p>
        </p:txBody>
      </p:sp>
      <p:sp>
        <p:nvSpPr>
          <p:cNvPr id="7" name="灯片编号占位符 6"/>
          <p:cNvSpPr>
            <a:spLocks noGrp="1"/>
          </p:cNvSpPr>
          <p:nvPr>
            <p:ph type="sldNum" sz="quarter" idx="12"/>
          </p:nvPr>
        </p:nvSpPr>
        <p:spPr>
          <a:xfrm>
            <a:off x="8737600" y="6465888"/>
            <a:ext cx="2844800" cy="320675"/>
          </a:xfrm>
        </p:spPr>
        <p:txBody>
          <a:bodyPr/>
          <a:lstStyle>
            <a:lvl1pPr>
              <a:defRPr/>
            </a:lvl1pPr>
          </a:lstStyle>
          <a:p>
            <a:fld id="{3FBE932F-DCF5-4651-99B0-CC3842037450}"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06109AB-A5ED-4DC1-BD29-EDFE19B9C27E}"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99EACD6-847B-40C1-9014-7AC114FA9A0F}"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633857" y="445410"/>
            <a:ext cx="1691115" cy="5567363"/>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09600" y="445410"/>
            <a:ext cx="8779329" cy="5567363"/>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fld id="{74349382-751B-4200-8F31-DF4D9BEDCDD6}" type="datetime1">
              <a:rPr lang="zh-CN" altLang="en-US" smtClean="0">
                <a:solidFill>
                  <a:srgbClr val="808080"/>
                </a:solidFill>
              </a:rPr>
            </a:fld>
            <a:endParaRPr lang="zh-CN" altLang="en-US">
              <a:solidFill>
                <a:srgbClr val="808080"/>
              </a:solidFill>
            </a:endParaRPr>
          </a:p>
        </p:txBody>
      </p:sp>
      <p:sp>
        <p:nvSpPr>
          <p:cNvPr id="5" name="Rectangle 5"/>
          <p:cNvSpPr>
            <a:spLocks noGrp="1" noChangeArrowheads="1"/>
          </p:cNvSpPr>
          <p:nvPr>
            <p:ph type="ftr" sz="quarter" idx="11"/>
          </p:nvPr>
        </p:nvSpPr>
        <p:spPr/>
        <p:txBody>
          <a:bodyPr/>
          <a:lstStyle>
            <a:lvl1pPr>
              <a:defRPr/>
            </a:lvl1pPr>
          </a:lstStyle>
          <a:p>
            <a:endParaRPr lang="zh-CN" altLang="en-US">
              <a:solidFill>
                <a:srgbClr val="808080"/>
              </a:solidFill>
            </a:endParaRPr>
          </a:p>
        </p:txBody>
      </p:sp>
      <p:sp>
        <p:nvSpPr>
          <p:cNvPr id="6" name="Rectangle 6"/>
          <p:cNvSpPr>
            <a:spLocks noGrp="1" noChangeArrowheads="1"/>
          </p:cNvSpPr>
          <p:nvPr>
            <p:ph type="sldNum" sz="quarter" idx="12"/>
          </p:nvPr>
        </p:nvSpPr>
        <p:spPr/>
        <p:txBody>
          <a:bodyPr/>
          <a:lstStyle>
            <a:lvl1pPr>
              <a:defRPr/>
            </a:lvl1pPr>
          </a:lstStyle>
          <a:p>
            <a:fld id="{67D9F60F-F01D-4AA3-8911-800EE11E54D6}"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609600" y="412955"/>
            <a:ext cx="10972800" cy="557509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Rectangle 4"/>
          <p:cNvSpPr>
            <a:spLocks noGrp="1" noChangeArrowheads="1"/>
          </p:cNvSpPr>
          <p:nvPr>
            <p:ph type="dt" sz="half" idx="14"/>
          </p:nvPr>
        </p:nvSpPr>
        <p:spPr/>
        <p:txBody>
          <a:bodyPr/>
          <a:lstStyle>
            <a:lvl1pPr>
              <a:defRPr/>
            </a:lvl1pPr>
          </a:lstStyle>
          <a:p>
            <a:fld id="{332F7D27-FB7D-442C-A129-FC53F026C693}" type="datetime1">
              <a:rPr lang="zh-CN" altLang="en-US" smtClean="0">
                <a:solidFill>
                  <a:srgbClr val="808080"/>
                </a:solidFill>
              </a:rPr>
            </a:fld>
            <a:endParaRPr lang="zh-CN" altLang="en-US">
              <a:solidFill>
                <a:srgbClr val="808080"/>
              </a:solidFill>
            </a:endParaRPr>
          </a:p>
        </p:txBody>
      </p:sp>
      <p:sp>
        <p:nvSpPr>
          <p:cNvPr id="4" name="Rectangle 5"/>
          <p:cNvSpPr>
            <a:spLocks noGrp="1" noChangeArrowheads="1"/>
          </p:cNvSpPr>
          <p:nvPr>
            <p:ph type="ftr" sz="quarter" idx="15"/>
          </p:nvPr>
        </p:nvSpPr>
        <p:spPr/>
        <p:txBody>
          <a:bodyPr/>
          <a:lstStyle>
            <a:lvl1pPr>
              <a:defRPr/>
            </a:lvl1pPr>
          </a:lstStyle>
          <a:p>
            <a:endParaRPr lang="zh-CN" altLang="en-US">
              <a:solidFill>
                <a:srgbClr val="808080"/>
              </a:solidFill>
            </a:endParaRPr>
          </a:p>
        </p:txBody>
      </p:sp>
      <p:sp>
        <p:nvSpPr>
          <p:cNvPr id="5" name="Rectangle 6"/>
          <p:cNvSpPr>
            <a:spLocks noGrp="1" noChangeArrowheads="1"/>
          </p:cNvSpPr>
          <p:nvPr>
            <p:ph type="sldNum" sz="quarter" idx="16"/>
          </p:nvPr>
        </p:nvSpPr>
        <p:spPr/>
        <p:txBody>
          <a:bodyPr/>
          <a:lstStyle>
            <a:lvl1pPr>
              <a:defRPr/>
            </a:lvl1pPr>
          </a:lstStyle>
          <a:p>
            <a:fld id="{73C7581E-714C-4F49-B2AB-E8F35A9627C7}" type="slidenum">
              <a:rPr lang="zh-CN" altLang="en-US">
                <a:solidFill>
                  <a:srgbClr val="808080"/>
                </a:solidFill>
              </a:rPr>
            </a:fld>
            <a:endParaRPr lang="zh-CN" altLang="en-US">
              <a:solidFill>
                <a:srgbClr val="80808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737A24A-82A0-4DBF-B0C7-3ACEF7B635D3}" type="datetime1">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99EACD6-847B-40C1-9014-7AC114FA9A0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FD79496-D23D-46F7-9734-E306F216EA3E}" type="datetime1">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99EACD6-847B-40C1-9014-7AC114FA9A0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4A2B591-FC35-442B-90E1-B8052B2550BD}" type="datetime1">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99EACD6-847B-40C1-9014-7AC114FA9A0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95242A8-B306-4716-AD74-C9B08F6F2D63}" type="datetime1">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99EACD6-847B-40C1-9014-7AC114FA9A0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838F43C-2AF8-4B02-B4ED-706B06485A75}" type="datetime1">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99EACD6-847B-40C1-9014-7AC114FA9A0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57D070D-BE0A-4B5A-98FE-AECA9384FBA5}" type="datetime1">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99EACD6-847B-40C1-9014-7AC114FA9A0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1" Type="http://schemas.openxmlformats.org/officeDocument/2006/relationships/theme" Target="../theme/theme3.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1284288" y="184150"/>
            <a:ext cx="1030922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170" tIns="46990" rIns="90170" bIns="46990" numCol="1" anchor="ctr" anchorCtr="0" compatLnSpc="1"/>
          <a:lstStyle/>
          <a:p>
            <a:pPr lvl="0"/>
            <a:r>
              <a:rPr lang="zh-CN" altLang="zh-CN" dirty="0">
                <a:sym typeface="Arial" panose="020B0604020202020204" pitchFamily="34" charset="0"/>
              </a:rPr>
              <a:t>单击此处编辑母版标题样式</a:t>
            </a:r>
            <a:endParaRPr lang="zh-CN" altLang="zh-CN" dirty="0">
              <a:sym typeface="Arial" panose="020B0604020202020204" pitchFamily="34" charset="0"/>
            </a:endParaRPr>
          </a:p>
        </p:txBody>
      </p:sp>
      <p:sp>
        <p:nvSpPr>
          <p:cNvPr id="1027" name="Rectangle 3"/>
          <p:cNvSpPr>
            <a:spLocks noGrp="1" noChangeArrowheads="1"/>
          </p:cNvSpPr>
          <p:nvPr>
            <p:ph type="body" idx="9"/>
          </p:nvPr>
        </p:nvSpPr>
        <p:spPr bwMode="auto">
          <a:xfrm>
            <a:off x="609600" y="1465263"/>
            <a:ext cx="10983913"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a:sym typeface="Arial" panose="020B0604020202020204" pitchFamily="34" charset="0"/>
              </a:rPr>
              <a:t>单击此处编辑母版文本样式</a:t>
            </a:r>
            <a:endParaRPr lang="zh-CN" altLang="en-US" dirty="0">
              <a:sym typeface="Arial" panose="020B0604020202020204" pitchFamily="34" charset="0"/>
            </a:endParaRPr>
          </a:p>
          <a:p>
            <a:pPr lvl="1"/>
            <a:r>
              <a:rPr lang="zh-CN" altLang="en-US" dirty="0">
                <a:sym typeface="Arial" panose="020B0604020202020204" pitchFamily="34" charset="0"/>
              </a:rPr>
              <a:t>第二级</a:t>
            </a:r>
            <a:endParaRPr lang="zh-CN" altLang="en-US" dirty="0">
              <a:sym typeface="Arial" panose="020B0604020202020204" pitchFamily="34" charset="0"/>
            </a:endParaRPr>
          </a:p>
          <a:p>
            <a:pPr lvl="2"/>
            <a:r>
              <a:rPr lang="zh-CN" altLang="en-US" dirty="0">
                <a:sym typeface="Arial" panose="020B0604020202020204" pitchFamily="34" charset="0"/>
              </a:rPr>
              <a:t>第三级</a:t>
            </a:r>
            <a:endParaRPr lang="zh-CN" altLang="en-US" dirty="0">
              <a:sym typeface="Arial" panose="020B0604020202020204" pitchFamily="34" charset="0"/>
            </a:endParaRPr>
          </a:p>
          <a:p>
            <a:pPr lvl="3"/>
            <a:r>
              <a:rPr lang="zh-CN" altLang="en-US" dirty="0">
                <a:sym typeface="Arial" panose="020B0604020202020204" pitchFamily="34" charset="0"/>
              </a:rPr>
              <a:t>第四级</a:t>
            </a:r>
            <a:endParaRPr lang="zh-CN" altLang="en-US" dirty="0">
              <a:sym typeface="Arial" panose="020B0604020202020204" pitchFamily="34" charset="0"/>
            </a:endParaRPr>
          </a:p>
          <a:p>
            <a:pPr lvl="4"/>
            <a:r>
              <a:rPr lang="zh-CN" altLang="en-US" dirty="0">
                <a:sym typeface="Arial" panose="020B0604020202020204" pitchFamily="34" charset="0"/>
              </a:rPr>
              <a:t>第五级</a:t>
            </a:r>
            <a:endParaRPr lang="zh-CN" altLang="en-US" dirty="0">
              <a:sym typeface="Arial" panose="020B0604020202020204" pitchFamily="34" charset="0"/>
            </a:endParaRP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lvl1pPr fontAlgn="auto">
              <a:defRPr sz="1400" noProof="1" smtClean="0">
                <a:solidFill>
                  <a:schemeClr val="bg2"/>
                </a:solidFill>
                <a:latin typeface="Arial" panose="020B0604020202020204" pitchFamily="34" charset="0"/>
                <a:ea typeface="微软雅黑" panose="020B0503020204020204" pitchFamily="34" charset="-122"/>
                <a:sym typeface="Arial" panose="020B0604020202020204" pitchFamily="34" charset="0"/>
              </a:defRPr>
            </a:lvl1pPr>
          </a:lstStyle>
          <a:p>
            <a:fld id="{012B3299-BC43-4A78-8C5C-B3E7B947765B}" type="datetime1">
              <a:rPr lang="zh-CN" altLang="en-US" smtClean="0">
                <a:solidFill>
                  <a:srgbClr val="808080"/>
                </a:solidFill>
              </a:rPr>
            </a:fld>
            <a:endParaRPr lang="zh-CN" altLang="en-US" dirty="0">
              <a:solidFill>
                <a:srgbClr val="80808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lvl1pPr algn="ctr" fontAlgn="auto">
              <a:defRPr sz="1400" noProof="1">
                <a:solidFill>
                  <a:schemeClr val="bg2"/>
                </a:solidFill>
                <a:latin typeface="Arial" panose="020B0604020202020204" pitchFamily="34" charset="0"/>
                <a:ea typeface="微软雅黑" panose="020B0503020204020204" pitchFamily="34" charset="-122"/>
                <a:sym typeface="Arial" panose="020B0604020202020204" pitchFamily="34" charset="0"/>
              </a:defRPr>
            </a:lvl1pPr>
          </a:lstStyle>
          <a:p>
            <a:endParaRPr lang="zh-CN" altLang="en-US" dirty="0">
              <a:solidFill>
                <a:srgbClr val="80808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lvl1pPr algn="r" fontAlgn="auto">
              <a:defRPr sz="1400" noProof="1" smtClean="0">
                <a:solidFill>
                  <a:schemeClr val="bg2"/>
                </a:solidFill>
                <a:latin typeface="Arial" panose="020B0604020202020204" pitchFamily="34" charset="0"/>
                <a:ea typeface="微软雅黑" panose="020B0503020204020204" pitchFamily="34" charset="-122"/>
                <a:sym typeface="Arial" panose="020B0604020202020204" pitchFamily="34" charset="0"/>
              </a:defRPr>
            </a:lvl1pPr>
          </a:lstStyle>
          <a:p>
            <a:fld id="{0714F6E7-B020-4B8F-BC7B-16D2C71C5DB2}" type="slidenum">
              <a:rPr lang="zh-CN" altLang="en-US">
                <a:solidFill>
                  <a:srgbClr val="808080"/>
                </a:solidFill>
              </a:rPr>
            </a:fld>
            <a:endParaRPr lang="zh-CN" altLang="en-US" dirty="0">
              <a:solidFill>
                <a:srgbClr val="80808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rtl="0" fontAlgn="base">
        <a:spcBef>
          <a:spcPct val="0"/>
        </a:spcBef>
        <a:spcAft>
          <a:spcPct val="0"/>
        </a:spcAft>
        <a:buFont typeface="Arial" panose="020B0604020202020204" pitchFamily="34" charset="0"/>
        <a:defRPr sz="3600" kern="1200">
          <a:solidFill>
            <a:srgbClr val="F1AA07"/>
          </a:solidFill>
          <a:latin typeface="微软雅黑" panose="020B0503020204020204" pitchFamily="34" charset="-122"/>
          <a:ea typeface="微软雅黑" panose="020B0503020204020204" pitchFamily="34" charset="-122"/>
          <a:cs typeface="+mj-cs"/>
          <a:sym typeface="Arial" panose="020B0604020202020204" pitchFamily="34" charset="0"/>
        </a:defRPr>
      </a:lvl1pPr>
      <a:lvl2pPr algn="l" rtl="0" fontAlgn="base">
        <a:spcBef>
          <a:spcPct val="0"/>
        </a:spcBef>
        <a:spcAft>
          <a:spcPct val="0"/>
        </a:spcAft>
        <a:buFont typeface="Arial" panose="020B0604020202020204" pitchFamily="34" charset="0"/>
        <a:defRPr sz="3600">
          <a:solidFill>
            <a:srgbClr val="F1AA07"/>
          </a:solidFill>
          <a:latin typeface="黑体" panose="02010609060101010101" pitchFamily="49" charset="-122"/>
          <a:ea typeface="黑体" panose="02010609060101010101" pitchFamily="49" charset="-122"/>
          <a:sym typeface="Arial" panose="020B0604020202020204" pitchFamily="34" charset="0"/>
        </a:defRPr>
      </a:lvl2pPr>
      <a:lvl3pPr algn="l" rtl="0" fontAlgn="base">
        <a:spcBef>
          <a:spcPct val="0"/>
        </a:spcBef>
        <a:spcAft>
          <a:spcPct val="0"/>
        </a:spcAft>
        <a:buFont typeface="Arial" panose="020B0604020202020204" pitchFamily="34" charset="0"/>
        <a:defRPr sz="3600">
          <a:solidFill>
            <a:srgbClr val="F1AA07"/>
          </a:solidFill>
          <a:latin typeface="黑体" panose="02010609060101010101" pitchFamily="49" charset="-122"/>
          <a:ea typeface="黑体" panose="02010609060101010101" pitchFamily="49" charset="-122"/>
          <a:sym typeface="Arial" panose="020B0604020202020204" pitchFamily="34" charset="0"/>
        </a:defRPr>
      </a:lvl3pPr>
      <a:lvl4pPr algn="l" rtl="0" fontAlgn="base">
        <a:spcBef>
          <a:spcPct val="0"/>
        </a:spcBef>
        <a:spcAft>
          <a:spcPct val="0"/>
        </a:spcAft>
        <a:buFont typeface="Arial" panose="020B0604020202020204" pitchFamily="34" charset="0"/>
        <a:defRPr sz="3600">
          <a:solidFill>
            <a:srgbClr val="F1AA07"/>
          </a:solidFill>
          <a:latin typeface="黑体" panose="02010609060101010101" pitchFamily="49" charset="-122"/>
          <a:ea typeface="黑体" panose="02010609060101010101" pitchFamily="49" charset="-122"/>
          <a:sym typeface="Arial" panose="020B0604020202020204" pitchFamily="34" charset="0"/>
        </a:defRPr>
      </a:lvl4pPr>
      <a:lvl5pPr algn="l" rtl="0" fontAlgn="base">
        <a:spcBef>
          <a:spcPct val="0"/>
        </a:spcBef>
        <a:spcAft>
          <a:spcPct val="0"/>
        </a:spcAft>
        <a:buFont typeface="Arial" panose="020B0604020202020204" pitchFamily="34" charset="0"/>
        <a:defRPr sz="3600">
          <a:solidFill>
            <a:srgbClr val="F1AA07"/>
          </a:solidFill>
          <a:latin typeface="黑体" panose="02010609060101010101" pitchFamily="49" charset="-122"/>
          <a:ea typeface="黑体" panose="02010609060101010101" pitchFamily="49" charset="-122"/>
          <a:sym typeface="Arial" panose="020B0604020202020204" pitchFamily="34" charset="0"/>
        </a:defRPr>
      </a:lvl5pPr>
      <a:lvl6pPr marL="457200" algn="l" rtl="0" fontAlgn="base">
        <a:spcBef>
          <a:spcPct val="0"/>
        </a:spcBef>
        <a:spcAft>
          <a:spcPct val="0"/>
        </a:spcAft>
        <a:buFont typeface="Arial" panose="020B0604020202020204" pitchFamily="34" charset="0"/>
        <a:defRPr sz="2800">
          <a:solidFill>
            <a:srgbClr val="F1AA07"/>
          </a:solidFill>
          <a:latin typeface="Arial" panose="020B0604020202020204" pitchFamily="34" charset="0"/>
          <a:ea typeface="黑体" panose="02010609060101010101" pitchFamily="49" charset="-122"/>
          <a:sym typeface="Arial" panose="020B0604020202020204" pitchFamily="34" charset="0"/>
        </a:defRPr>
      </a:lvl6pPr>
      <a:lvl7pPr marL="914400" algn="l" rtl="0" fontAlgn="base">
        <a:spcBef>
          <a:spcPct val="0"/>
        </a:spcBef>
        <a:spcAft>
          <a:spcPct val="0"/>
        </a:spcAft>
        <a:buFont typeface="Arial" panose="020B0604020202020204" pitchFamily="34" charset="0"/>
        <a:defRPr sz="2800">
          <a:solidFill>
            <a:srgbClr val="F1AA07"/>
          </a:solidFill>
          <a:latin typeface="Arial" panose="020B0604020202020204" pitchFamily="34" charset="0"/>
          <a:ea typeface="黑体" panose="02010609060101010101" pitchFamily="49" charset="-122"/>
          <a:sym typeface="Arial" panose="020B0604020202020204" pitchFamily="34" charset="0"/>
        </a:defRPr>
      </a:lvl7pPr>
      <a:lvl8pPr marL="1371600" algn="l" rtl="0" fontAlgn="base">
        <a:spcBef>
          <a:spcPct val="0"/>
        </a:spcBef>
        <a:spcAft>
          <a:spcPct val="0"/>
        </a:spcAft>
        <a:buFont typeface="Arial" panose="020B0604020202020204" pitchFamily="34" charset="0"/>
        <a:defRPr sz="2800">
          <a:solidFill>
            <a:srgbClr val="F1AA07"/>
          </a:solidFill>
          <a:latin typeface="Arial" panose="020B0604020202020204" pitchFamily="34" charset="0"/>
          <a:ea typeface="黑体" panose="02010609060101010101" pitchFamily="49" charset="-122"/>
          <a:sym typeface="Arial" panose="020B0604020202020204" pitchFamily="34" charset="0"/>
        </a:defRPr>
      </a:lvl8pPr>
      <a:lvl9pPr marL="1828800" algn="l" rtl="0" fontAlgn="base">
        <a:spcBef>
          <a:spcPct val="0"/>
        </a:spcBef>
        <a:spcAft>
          <a:spcPct val="0"/>
        </a:spcAft>
        <a:buFont typeface="Arial" panose="020B0604020202020204" pitchFamily="34" charset="0"/>
        <a:defRPr sz="2800">
          <a:solidFill>
            <a:srgbClr val="F1AA07"/>
          </a:solidFill>
          <a:latin typeface="Arial" panose="020B0604020202020204" pitchFamily="34" charset="0"/>
          <a:ea typeface="黑体" panose="02010609060101010101" pitchFamily="49" charset="-122"/>
          <a:sym typeface="Arial" panose="020B0604020202020204" pitchFamily="34" charset="0"/>
        </a:defRPr>
      </a:lvl9pPr>
    </p:titleStyle>
    <p:bodyStyle>
      <a:lvl1pPr marL="285750" indent="-285750" algn="l" rtl="0" fontAlgn="base">
        <a:spcBef>
          <a:spcPct val="20000"/>
        </a:spcBef>
        <a:spcAft>
          <a:spcPct val="0"/>
        </a:spcAft>
        <a:buFont typeface="Arial" panose="020B0604020202020204" pitchFamily="34" charset="0"/>
        <a:buChar char="•"/>
        <a:defRPr sz="2400" kern="1200">
          <a:solidFill>
            <a:schemeClr val="bg2"/>
          </a:solidFill>
          <a:latin typeface="微软雅黑" panose="020B0503020204020204" pitchFamily="34" charset="-122"/>
          <a:ea typeface="微软雅黑" panose="020B0503020204020204" pitchFamily="34" charset="-122"/>
          <a:cs typeface="+mn-cs"/>
          <a:sym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bg2"/>
          </a:solidFill>
          <a:latin typeface="+mn-lt"/>
          <a:ea typeface="微软雅黑" panose="020B0503020204020204" pitchFamily="34" charset="-122"/>
          <a:cs typeface="+mn-cs"/>
          <a:sym typeface="Arial" panose="020B0604020202020204" pitchFamily="34" charset="0"/>
        </a:defRPr>
      </a:lvl2pPr>
      <a:lvl3pPr marL="1200150" indent="-285750" algn="l" rtl="0" eaLnBrk="0" fontAlgn="base" hangingPunct="0">
        <a:spcBef>
          <a:spcPct val="20000"/>
        </a:spcBef>
        <a:spcAft>
          <a:spcPct val="0"/>
        </a:spcAft>
        <a:buFont typeface="Arial" panose="020B0604020202020204" pitchFamily="34" charset="0"/>
        <a:buChar char="•"/>
        <a:defRPr sz="2000" kern="1200">
          <a:solidFill>
            <a:schemeClr val="bg2"/>
          </a:solidFill>
          <a:latin typeface="+mn-lt"/>
          <a:ea typeface="微软雅黑" panose="020B0503020204020204" pitchFamily="34" charset="-122"/>
          <a:cs typeface="+mn-cs"/>
          <a:sym typeface="Arial" panose="020B0604020202020204" pitchFamily="34" charset="0"/>
        </a:defRPr>
      </a:lvl3pPr>
      <a:lvl4pPr marL="1657350" indent="-285750" algn="l" rtl="0" eaLnBrk="0" fontAlgn="base" hangingPunct="0">
        <a:spcBef>
          <a:spcPct val="20000"/>
        </a:spcBef>
        <a:spcAft>
          <a:spcPct val="0"/>
        </a:spcAft>
        <a:buFont typeface="Arial" panose="020B0604020202020204" pitchFamily="34" charset="0"/>
        <a:buChar char="•"/>
        <a:defRPr sz="2000" kern="1200">
          <a:solidFill>
            <a:schemeClr val="bg2"/>
          </a:solidFill>
          <a:latin typeface="+mn-lt"/>
          <a:ea typeface="微软雅黑" panose="020B0503020204020204" pitchFamily="34" charset="-122"/>
          <a:cs typeface="+mn-cs"/>
          <a:sym typeface="Arial" panose="020B0604020202020204" pitchFamily="34" charset="0"/>
        </a:defRPr>
      </a:lvl4pPr>
      <a:lvl5pPr marL="2114550" indent="-285750" algn="l" rtl="0" eaLnBrk="0" fontAlgn="base" hangingPunct="0">
        <a:spcBef>
          <a:spcPct val="20000"/>
        </a:spcBef>
        <a:spcAft>
          <a:spcPct val="0"/>
        </a:spcAft>
        <a:buFont typeface="Arial" panose="020B0604020202020204" pitchFamily="34" charset="0"/>
        <a:buChar char="•"/>
        <a:defRPr sz="2000" kern="1200">
          <a:solidFill>
            <a:schemeClr val="bg2"/>
          </a:solidFill>
          <a:latin typeface="+mn-lt"/>
          <a:ea typeface="微软雅黑" panose="020B0503020204020204" pitchFamily="34" charset="-122"/>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1284288" y="184150"/>
            <a:ext cx="1030922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170" tIns="46990" rIns="90170" bIns="46990" numCol="1" anchor="ctr" anchorCtr="0" compatLnSpc="1"/>
          <a:lstStyle/>
          <a:p>
            <a:pPr lvl="0"/>
            <a:r>
              <a:rPr lang="zh-CN" altLang="zh-CN" dirty="0">
                <a:sym typeface="Arial" panose="020B0604020202020204" pitchFamily="34" charset="0"/>
              </a:rPr>
              <a:t>单击此处编辑母版标题样式</a:t>
            </a:r>
            <a:endParaRPr lang="zh-CN" altLang="zh-CN" dirty="0">
              <a:sym typeface="Arial" panose="020B0604020202020204" pitchFamily="34" charset="0"/>
            </a:endParaRPr>
          </a:p>
        </p:txBody>
      </p:sp>
      <p:sp>
        <p:nvSpPr>
          <p:cNvPr id="1027" name="Rectangle 3"/>
          <p:cNvSpPr>
            <a:spLocks noGrp="1" noChangeArrowheads="1"/>
          </p:cNvSpPr>
          <p:nvPr>
            <p:ph type="body" idx="9"/>
          </p:nvPr>
        </p:nvSpPr>
        <p:spPr bwMode="auto">
          <a:xfrm>
            <a:off x="609600" y="1465263"/>
            <a:ext cx="10983913"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a:sym typeface="Arial" panose="020B0604020202020204" pitchFamily="34" charset="0"/>
              </a:rPr>
              <a:t>单击此处编辑母版文本样式</a:t>
            </a:r>
            <a:endParaRPr lang="zh-CN" altLang="en-US" dirty="0">
              <a:sym typeface="Arial" panose="020B0604020202020204" pitchFamily="34" charset="0"/>
            </a:endParaRPr>
          </a:p>
          <a:p>
            <a:pPr lvl="1"/>
            <a:r>
              <a:rPr lang="zh-CN" altLang="en-US" dirty="0">
                <a:sym typeface="Arial" panose="020B0604020202020204" pitchFamily="34" charset="0"/>
              </a:rPr>
              <a:t>第二级</a:t>
            </a:r>
            <a:endParaRPr lang="zh-CN" altLang="en-US" dirty="0">
              <a:sym typeface="Arial" panose="020B0604020202020204" pitchFamily="34" charset="0"/>
            </a:endParaRPr>
          </a:p>
          <a:p>
            <a:pPr lvl="2"/>
            <a:r>
              <a:rPr lang="zh-CN" altLang="en-US" dirty="0">
                <a:sym typeface="Arial" panose="020B0604020202020204" pitchFamily="34" charset="0"/>
              </a:rPr>
              <a:t>第三级</a:t>
            </a:r>
            <a:endParaRPr lang="zh-CN" altLang="en-US" dirty="0">
              <a:sym typeface="Arial" panose="020B0604020202020204" pitchFamily="34" charset="0"/>
            </a:endParaRPr>
          </a:p>
          <a:p>
            <a:pPr lvl="3"/>
            <a:r>
              <a:rPr lang="zh-CN" altLang="en-US" dirty="0">
                <a:sym typeface="Arial" panose="020B0604020202020204" pitchFamily="34" charset="0"/>
              </a:rPr>
              <a:t>第四级</a:t>
            </a:r>
            <a:endParaRPr lang="zh-CN" altLang="en-US" dirty="0">
              <a:sym typeface="Arial" panose="020B0604020202020204" pitchFamily="34" charset="0"/>
            </a:endParaRPr>
          </a:p>
          <a:p>
            <a:pPr lvl="4"/>
            <a:r>
              <a:rPr lang="zh-CN" altLang="en-US" dirty="0">
                <a:sym typeface="Arial" panose="020B0604020202020204" pitchFamily="34" charset="0"/>
              </a:rPr>
              <a:t>第五级</a:t>
            </a:r>
            <a:endParaRPr lang="zh-CN" altLang="en-US" dirty="0">
              <a:sym typeface="Arial" panose="020B0604020202020204" pitchFamily="34" charset="0"/>
            </a:endParaRP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lvl1pPr fontAlgn="auto">
              <a:defRPr sz="1400" noProof="1" smtClean="0">
                <a:solidFill>
                  <a:schemeClr val="bg2"/>
                </a:solidFill>
                <a:latin typeface="Arial" panose="020B0604020202020204" pitchFamily="34" charset="0"/>
                <a:ea typeface="微软雅黑" panose="020B0503020204020204" pitchFamily="34" charset="-122"/>
                <a:sym typeface="Arial" panose="020B0604020202020204" pitchFamily="34" charset="0"/>
              </a:defRPr>
            </a:lvl1pPr>
          </a:lstStyle>
          <a:p>
            <a:fld id="{11776ACD-B63D-4EC3-85E8-C405FB11ABC0}" type="datetime1">
              <a:rPr lang="zh-CN" altLang="en-US" smtClean="0">
                <a:solidFill>
                  <a:srgbClr val="808080"/>
                </a:solidFill>
              </a:rPr>
            </a:fld>
            <a:endParaRPr lang="zh-CN" altLang="en-US" dirty="0">
              <a:solidFill>
                <a:srgbClr val="80808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lvl1pPr algn="ctr" fontAlgn="auto">
              <a:defRPr sz="1400" noProof="1">
                <a:solidFill>
                  <a:schemeClr val="bg2"/>
                </a:solidFill>
                <a:latin typeface="Arial" panose="020B0604020202020204" pitchFamily="34" charset="0"/>
                <a:ea typeface="微软雅黑" panose="020B0503020204020204" pitchFamily="34" charset="-122"/>
                <a:sym typeface="Arial" panose="020B0604020202020204" pitchFamily="34" charset="0"/>
              </a:defRPr>
            </a:lvl1pPr>
          </a:lstStyle>
          <a:p>
            <a:endParaRPr lang="zh-CN" altLang="en-US" dirty="0">
              <a:solidFill>
                <a:srgbClr val="80808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lvl1pPr algn="r" fontAlgn="auto">
              <a:defRPr sz="1400" noProof="1" smtClean="0">
                <a:solidFill>
                  <a:schemeClr val="bg2"/>
                </a:solidFill>
                <a:latin typeface="Arial" panose="020B0604020202020204" pitchFamily="34" charset="0"/>
                <a:ea typeface="微软雅黑" panose="020B0503020204020204" pitchFamily="34" charset="-122"/>
                <a:sym typeface="Arial" panose="020B0604020202020204" pitchFamily="34" charset="0"/>
              </a:defRPr>
            </a:lvl1pPr>
          </a:lstStyle>
          <a:p>
            <a:fld id="{0714F6E7-B020-4B8F-BC7B-16D2C71C5DB2}" type="slidenum">
              <a:rPr lang="zh-CN" altLang="en-US">
                <a:solidFill>
                  <a:srgbClr val="808080"/>
                </a:solidFill>
              </a:rPr>
            </a:fld>
            <a:endParaRPr lang="zh-CN" altLang="en-US" dirty="0">
              <a:solidFill>
                <a:srgbClr val="808080"/>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ftr="0" dt="0"/>
  <p:txStyles>
    <p:titleStyle>
      <a:lvl1pPr algn="l" rtl="0" fontAlgn="base">
        <a:spcBef>
          <a:spcPct val="0"/>
        </a:spcBef>
        <a:spcAft>
          <a:spcPct val="0"/>
        </a:spcAft>
        <a:buFont typeface="Arial" panose="020B0604020202020204" pitchFamily="34" charset="0"/>
        <a:defRPr sz="3600" kern="1200">
          <a:solidFill>
            <a:srgbClr val="F1AA07"/>
          </a:solidFill>
          <a:latin typeface="微软雅黑" panose="020B0503020204020204" pitchFamily="34" charset="-122"/>
          <a:ea typeface="微软雅黑" panose="020B0503020204020204" pitchFamily="34" charset="-122"/>
          <a:cs typeface="+mj-cs"/>
          <a:sym typeface="Arial" panose="020B0604020202020204" pitchFamily="34" charset="0"/>
        </a:defRPr>
      </a:lvl1pPr>
      <a:lvl2pPr algn="l" rtl="0" fontAlgn="base">
        <a:spcBef>
          <a:spcPct val="0"/>
        </a:spcBef>
        <a:spcAft>
          <a:spcPct val="0"/>
        </a:spcAft>
        <a:buFont typeface="Arial" panose="020B0604020202020204" pitchFamily="34" charset="0"/>
        <a:defRPr sz="3600">
          <a:solidFill>
            <a:srgbClr val="F1AA07"/>
          </a:solidFill>
          <a:latin typeface="黑体" panose="02010609060101010101" pitchFamily="49" charset="-122"/>
          <a:ea typeface="黑体" panose="02010609060101010101" pitchFamily="49" charset="-122"/>
          <a:sym typeface="Arial" panose="020B0604020202020204" pitchFamily="34" charset="0"/>
        </a:defRPr>
      </a:lvl2pPr>
      <a:lvl3pPr algn="l" rtl="0" fontAlgn="base">
        <a:spcBef>
          <a:spcPct val="0"/>
        </a:spcBef>
        <a:spcAft>
          <a:spcPct val="0"/>
        </a:spcAft>
        <a:buFont typeface="Arial" panose="020B0604020202020204" pitchFamily="34" charset="0"/>
        <a:defRPr sz="3600">
          <a:solidFill>
            <a:srgbClr val="F1AA07"/>
          </a:solidFill>
          <a:latin typeface="黑体" panose="02010609060101010101" pitchFamily="49" charset="-122"/>
          <a:ea typeface="黑体" panose="02010609060101010101" pitchFamily="49" charset="-122"/>
          <a:sym typeface="Arial" panose="020B0604020202020204" pitchFamily="34" charset="0"/>
        </a:defRPr>
      </a:lvl3pPr>
      <a:lvl4pPr algn="l" rtl="0" fontAlgn="base">
        <a:spcBef>
          <a:spcPct val="0"/>
        </a:spcBef>
        <a:spcAft>
          <a:spcPct val="0"/>
        </a:spcAft>
        <a:buFont typeface="Arial" panose="020B0604020202020204" pitchFamily="34" charset="0"/>
        <a:defRPr sz="3600">
          <a:solidFill>
            <a:srgbClr val="F1AA07"/>
          </a:solidFill>
          <a:latin typeface="黑体" panose="02010609060101010101" pitchFamily="49" charset="-122"/>
          <a:ea typeface="黑体" panose="02010609060101010101" pitchFamily="49" charset="-122"/>
          <a:sym typeface="Arial" panose="020B0604020202020204" pitchFamily="34" charset="0"/>
        </a:defRPr>
      </a:lvl4pPr>
      <a:lvl5pPr algn="l" rtl="0" fontAlgn="base">
        <a:spcBef>
          <a:spcPct val="0"/>
        </a:spcBef>
        <a:spcAft>
          <a:spcPct val="0"/>
        </a:spcAft>
        <a:buFont typeface="Arial" panose="020B0604020202020204" pitchFamily="34" charset="0"/>
        <a:defRPr sz="3600">
          <a:solidFill>
            <a:srgbClr val="F1AA07"/>
          </a:solidFill>
          <a:latin typeface="黑体" panose="02010609060101010101" pitchFamily="49" charset="-122"/>
          <a:ea typeface="黑体" panose="02010609060101010101" pitchFamily="49" charset="-122"/>
          <a:sym typeface="Arial" panose="020B0604020202020204" pitchFamily="34" charset="0"/>
        </a:defRPr>
      </a:lvl5pPr>
      <a:lvl6pPr marL="457200" algn="l" rtl="0" fontAlgn="base">
        <a:spcBef>
          <a:spcPct val="0"/>
        </a:spcBef>
        <a:spcAft>
          <a:spcPct val="0"/>
        </a:spcAft>
        <a:buFont typeface="Arial" panose="020B0604020202020204" pitchFamily="34" charset="0"/>
        <a:defRPr sz="2800">
          <a:solidFill>
            <a:srgbClr val="F1AA07"/>
          </a:solidFill>
          <a:latin typeface="Arial" panose="020B0604020202020204" pitchFamily="34" charset="0"/>
          <a:ea typeface="黑体" panose="02010609060101010101" pitchFamily="49" charset="-122"/>
          <a:sym typeface="Arial" panose="020B0604020202020204" pitchFamily="34" charset="0"/>
        </a:defRPr>
      </a:lvl6pPr>
      <a:lvl7pPr marL="914400" algn="l" rtl="0" fontAlgn="base">
        <a:spcBef>
          <a:spcPct val="0"/>
        </a:spcBef>
        <a:spcAft>
          <a:spcPct val="0"/>
        </a:spcAft>
        <a:buFont typeface="Arial" panose="020B0604020202020204" pitchFamily="34" charset="0"/>
        <a:defRPr sz="2800">
          <a:solidFill>
            <a:srgbClr val="F1AA07"/>
          </a:solidFill>
          <a:latin typeface="Arial" panose="020B0604020202020204" pitchFamily="34" charset="0"/>
          <a:ea typeface="黑体" panose="02010609060101010101" pitchFamily="49" charset="-122"/>
          <a:sym typeface="Arial" panose="020B0604020202020204" pitchFamily="34" charset="0"/>
        </a:defRPr>
      </a:lvl7pPr>
      <a:lvl8pPr marL="1371600" algn="l" rtl="0" fontAlgn="base">
        <a:spcBef>
          <a:spcPct val="0"/>
        </a:spcBef>
        <a:spcAft>
          <a:spcPct val="0"/>
        </a:spcAft>
        <a:buFont typeface="Arial" panose="020B0604020202020204" pitchFamily="34" charset="0"/>
        <a:defRPr sz="2800">
          <a:solidFill>
            <a:srgbClr val="F1AA07"/>
          </a:solidFill>
          <a:latin typeface="Arial" panose="020B0604020202020204" pitchFamily="34" charset="0"/>
          <a:ea typeface="黑体" panose="02010609060101010101" pitchFamily="49" charset="-122"/>
          <a:sym typeface="Arial" panose="020B0604020202020204" pitchFamily="34" charset="0"/>
        </a:defRPr>
      </a:lvl8pPr>
      <a:lvl9pPr marL="1828800" algn="l" rtl="0" fontAlgn="base">
        <a:spcBef>
          <a:spcPct val="0"/>
        </a:spcBef>
        <a:spcAft>
          <a:spcPct val="0"/>
        </a:spcAft>
        <a:buFont typeface="Arial" panose="020B0604020202020204" pitchFamily="34" charset="0"/>
        <a:defRPr sz="2800">
          <a:solidFill>
            <a:srgbClr val="F1AA07"/>
          </a:solidFill>
          <a:latin typeface="Arial" panose="020B0604020202020204" pitchFamily="34" charset="0"/>
          <a:ea typeface="黑体" panose="02010609060101010101" pitchFamily="49" charset="-122"/>
          <a:sym typeface="Arial" panose="020B0604020202020204" pitchFamily="34" charset="0"/>
        </a:defRPr>
      </a:lvl9pPr>
    </p:titleStyle>
    <p:bodyStyle>
      <a:lvl1pPr marL="285750" indent="-285750" algn="l" rtl="0" fontAlgn="base">
        <a:spcBef>
          <a:spcPct val="20000"/>
        </a:spcBef>
        <a:spcAft>
          <a:spcPct val="0"/>
        </a:spcAft>
        <a:buFont typeface="Arial" panose="020B0604020202020204" pitchFamily="34" charset="0"/>
        <a:buChar char="•"/>
        <a:defRPr sz="2400" kern="1200">
          <a:solidFill>
            <a:schemeClr val="bg2"/>
          </a:solidFill>
          <a:latin typeface="微软雅黑" panose="020B0503020204020204" pitchFamily="34" charset="-122"/>
          <a:ea typeface="微软雅黑" panose="020B0503020204020204" pitchFamily="34" charset="-122"/>
          <a:cs typeface="+mn-cs"/>
          <a:sym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bg2"/>
          </a:solidFill>
          <a:latin typeface="+mn-lt"/>
          <a:ea typeface="微软雅黑" panose="020B0503020204020204" pitchFamily="34" charset="-122"/>
          <a:cs typeface="+mn-cs"/>
          <a:sym typeface="Arial" panose="020B0604020202020204" pitchFamily="34" charset="0"/>
        </a:defRPr>
      </a:lvl2pPr>
      <a:lvl3pPr marL="1200150" indent="-285750" algn="l" rtl="0" eaLnBrk="0" fontAlgn="base" hangingPunct="0">
        <a:spcBef>
          <a:spcPct val="20000"/>
        </a:spcBef>
        <a:spcAft>
          <a:spcPct val="0"/>
        </a:spcAft>
        <a:buFont typeface="Arial" panose="020B0604020202020204" pitchFamily="34" charset="0"/>
        <a:buChar char="•"/>
        <a:defRPr sz="2000" kern="1200">
          <a:solidFill>
            <a:schemeClr val="bg2"/>
          </a:solidFill>
          <a:latin typeface="+mn-lt"/>
          <a:ea typeface="微软雅黑" panose="020B0503020204020204" pitchFamily="34" charset="-122"/>
          <a:cs typeface="+mn-cs"/>
          <a:sym typeface="Arial" panose="020B0604020202020204" pitchFamily="34" charset="0"/>
        </a:defRPr>
      </a:lvl3pPr>
      <a:lvl4pPr marL="1657350" indent="-285750" algn="l" rtl="0" eaLnBrk="0" fontAlgn="base" hangingPunct="0">
        <a:spcBef>
          <a:spcPct val="20000"/>
        </a:spcBef>
        <a:spcAft>
          <a:spcPct val="0"/>
        </a:spcAft>
        <a:buFont typeface="Arial" panose="020B0604020202020204" pitchFamily="34" charset="0"/>
        <a:buChar char="•"/>
        <a:defRPr sz="2000" kern="1200">
          <a:solidFill>
            <a:schemeClr val="bg2"/>
          </a:solidFill>
          <a:latin typeface="+mn-lt"/>
          <a:ea typeface="微软雅黑" panose="020B0503020204020204" pitchFamily="34" charset="-122"/>
          <a:cs typeface="+mn-cs"/>
          <a:sym typeface="Arial" panose="020B0604020202020204" pitchFamily="34" charset="0"/>
        </a:defRPr>
      </a:lvl4pPr>
      <a:lvl5pPr marL="2114550" indent="-285750" algn="l" rtl="0" eaLnBrk="0" fontAlgn="base" hangingPunct="0">
        <a:spcBef>
          <a:spcPct val="20000"/>
        </a:spcBef>
        <a:spcAft>
          <a:spcPct val="0"/>
        </a:spcAft>
        <a:buFont typeface="Arial" panose="020B0604020202020204" pitchFamily="34" charset="0"/>
        <a:buChar char="•"/>
        <a:defRPr sz="2000" kern="1200">
          <a:solidFill>
            <a:schemeClr val="bg2"/>
          </a:solidFill>
          <a:latin typeface="+mn-lt"/>
          <a:ea typeface="微软雅黑" panose="020B0503020204020204" pitchFamily="34" charset="-122"/>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3.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5" Type="http://schemas.openxmlformats.org/officeDocument/2006/relationships/notesSlide" Target="../notesSlides/notesSlide11.xml"/><Relationship Id="rId14" Type="http://schemas.openxmlformats.org/officeDocument/2006/relationships/slideLayout" Target="../slideLayouts/slideLayout1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image" Target="../media/image15.png"/><Relationship Id="rId2" Type="http://schemas.openxmlformats.org/officeDocument/2006/relationships/tags" Target="../tags/tag34.xml"/><Relationship Id="rId13" Type="http://schemas.openxmlformats.org/officeDocument/2006/relationships/notesSlide" Target="../notesSlides/notesSlide12.xml"/><Relationship Id="rId12" Type="http://schemas.openxmlformats.org/officeDocument/2006/relationships/slideLayout" Target="../slideLayouts/slideLayout1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3.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3.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4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49.xml"/></Relationships>
</file>

<file path=ppt/slides/_rels/slide16.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3" Type="http://schemas.openxmlformats.org/officeDocument/2006/relationships/notesSlide" Target="../notesSlides/notesSlide16.xml"/><Relationship Id="rId22" Type="http://schemas.openxmlformats.org/officeDocument/2006/relationships/slideLayout" Target="../slideLayouts/slideLayout13.xml"/><Relationship Id="rId21" Type="http://schemas.openxmlformats.org/officeDocument/2006/relationships/tags" Target="../tags/tag70.xml"/><Relationship Id="rId20" Type="http://schemas.openxmlformats.org/officeDocument/2006/relationships/tags" Target="../tags/tag69.xml"/><Relationship Id="rId2" Type="http://schemas.openxmlformats.org/officeDocument/2006/relationships/tags" Target="../tags/tag51.xml"/><Relationship Id="rId19" Type="http://schemas.openxmlformats.org/officeDocument/2006/relationships/tags" Target="../tags/tag68.xml"/><Relationship Id="rId18" Type="http://schemas.openxmlformats.org/officeDocument/2006/relationships/tags" Target="../tags/tag67.xml"/><Relationship Id="rId17" Type="http://schemas.openxmlformats.org/officeDocument/2006/relationships/tags" Target="../tags/tag66.xml"/><Relationship Id="rId16" Type="http://schemas.openxmlformats.org/officeDocument/2006/relationships/tags" Target="../tags/tag65.xml"/><Relationship Id="rId15" Type="http://schemas.openxmlformats.org/officeDocument/2006/relationships/tags" Target="../tags/tag64.xml"/><Relationship Id="rId14" Type="http://schemas.openxmlformats.org/officeDocument/2006/relationships/tags" Target="../tags/tag63.xml"/><Relationship Id="rId13" Type="http://schemas.openxmlformats.org/officeDocument/2006/relationships/tags" Target="../tags/tag62.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tags" Target="../tags/tag50.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image" Target="../media/image17.png"/><Relationship Id="rId10" Type="http://schemas.openxmlformats.org/officeDocument/2006/relationships/notesSlide" Target="../notesSlides/notesSlide17.xml"/><Relationship Id="rId1" Type="http://schemas.openxmlformats.org/officeDocument/2006/relationships/tags" Target="../tags/tag71.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3.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image" Target="../media/image18.png"/><Relationship Id="rId1" Type="http://schemas.openxmlformats.org/officeDocument/2006/relationships/tags" Target="../tags/tag7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8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3.xml"/><Relationship Id="rId2" Type="http://schemas.openxmlformats.org/officeDocument/2006/relationships/tags" Target="../tags/tag84.xml"/><Relationship Id="rId1" Type="http://schemas.openxmlformats.org/officeDocument/2006/relationships/tags" Target="../tags/tag83.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3.xml"/><Relationship Id="rId2" Type="http://schemas.openxmlformats.org/officeDocument/2006/relationships/tags" Target="../tags/tag86.xml"/><Relationship Id="rId1" Type="http://schemas.openxmlformats.org/officeDocument/2006/relationships/tags" Target="../tags/tag8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8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8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8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9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3.xml"/><Relationship Id="rId2" Type="http://schemas.openxmlformats.org/officeDocument/2006/relationships/tags" Target="../tags/tag93.xml"/><Relationship Id="rId1" Type="http://schemas.openxmlformats.org/officeDocument/2006/relationships/image" Target="../media/image19.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3.xml"/><Relationship Id="rId5" Type="http://schemas.openxmlformats.org/officeDocument/2006/relationships/tags" Target="../tags/tag94.xml"/><Relationship Id="rId4" Type="http://schemas.openxmlformats.org/officeDocument/2006/relationships/image" Target="../media/image23.jpe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3.xml"/><Relationship Id="rId2" Type="http://schemas.openxmlformats.org/officeDocument/2006/relationships/tags" Target="../tags/tag3.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95.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3.xml"/><Relationship Id="rId2" Type="http://schemas.openxmlformats.org/officeDocument/2006/relationships/tags" Target="../tags/tag96.xml"/><Relationship Id="rId1"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13.xml"/><Relationship Id="rId6" Type="http://schemas.openxmlformats.org/officeDocument/2006/relationships/tags" Target="../tags/tag98.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97.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13.xml"/><Relationship Id="rId6" Type="http://schemas.openxmlformats.org/officeDocument/2006/relationships/tags" Target="../tags/tag101.xml"/><Relationship Id="rId5" Type="http://schemas.openxmlformats.org/officeDocument/2006/relationships/image" Target="../media/image31.jpeg"/><Relationship Id="rId4" Type="http://schemas.openxmlformats.org/officeDocument/2006/relationships/image" Target="../media/image30.png"/><Relationship Id="rId3" Type="http://schemas.openxmlformats.org/officeDocument/2006/relationships/tags" Target="../tags/tag100.xml"/><Relationship Id="rId2" Type="http://schemas.openxmlformats.org/officeDocument/2006/relationships/image" Target="../media/image29.png"/><Relationship Id="rId1" Type="http://schemas.openxmlformats.org/officeDocument/2006/relationships/tags" Target="../tags/tag99.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2.xml"/><Relationship Id="rId2" Type="http://schemas.openxmlformats.org/officeDocument/2006/relationships/tags" Target="../tags/tag103.xml"/><Relationship Id="rId1" Type="http://schemas.openxmlformats.org/officeDocument/2006/relationships/tags" Target="../tags/tag102.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3.xml"/><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3.xml"/><Relationship Id="rId7" Type="http://schemas.openxmlformats.org/officeDocument/2006/relationships/tags" Target="../tags/tag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tags" Target="../tags/tag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3.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75355" y="4391231"/>
            <a:ext cx="3723276" cy="1383665"/>
          </a:xfrm>
          <a:prstGeom prst="rect">
            <a:avLst/>
          </a:prstGeom>
        </p:spPr>
        <p:txBody>
          <a:bodyPr wrap="square">
            <a:spAutoFit/>
          </a:bodyPr>
          <a:lstStyle/>
          <a:p>
            <a:pPr algn="ctr">
              <a:lnSpc>
                <a:spcPct val="150000"/>
              </a:lnSpc>
            </a:pPr>
            <a:r>
              <a:rPr lang="zh-CN" altLang="en-US" sz="2800" b="1"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曾</a:t>
            </a:r>
            <a:r>
              <a:rPr lang="en-US" altLang="zh-CN" sz="2800" b="1"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800" b="1"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乐</a:t>
            </a:r>
            <a:endParaRPr lang="zh-CN" altLang="en-US" sz="2800" b="1"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en-US" sz="2800" b="1"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沈阳环境科学</a:t>
            </a:r>
            <a:r>
              <a:rPr lang="zh-CN" altLang="en-US" sz="2800" b="1"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研究院</a:t>
            </a:r>
            <a:endParaRPr lang="zh-CN" altLang="en-US" sz="2800" b="1"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标题 1"/>
          <p:cNvSpPr>
            <a:spLocks noGrp="1"/>
          </p:cNvSpPr>
          <p:nvPr>
            <p:ph type="ctrTitle"/>
          </p:nvPr>
        </p:nvSpPr>
        <p:spPr>
          <a:xfrm>
            <a:off x="2469515" y="1318260"/>
            <a:ext cx="8833485" cy="2719070"/>
          </a:xfrm>
        </p:spPr>
        <p:txBody>
          <a:bodyPr>
            <a:noAutofit/>
          </a:bodyPr>
          <a:lstStyle/>
          <a:p>
            <a:pPr algn="ctr">
              <a:lnSpc>
                <a:spcPct val="150000"/>
              </a:lnSpc>
            </a:pPr>
            <a:r>
              <a:rPr lang="zh-CN" altLang="en-US" sz="3600" b="1" dirty="0" smtClean="0">
                <a:solidFill>
                  <a:srgbClr val="3333FF"/>
                </a:solidFill>
              </a:rPr>
              <a:t>危废管理</a:t>
            </a:r>
            <a:r>
              <a:rPr lang="zh-CN" altLang="en-US" sz="3600" b="1" dirty="0">
                <a:solidFill>
                  <a:srgbClr val="3333FF"/>
                </a:solidFill>
              </a:rPr>
              <a:t>相关</a:t>
            </a:r>
            <a:r>
              <a:rPr lang="zh-CN" altLang="en-US" sz="3600" b="1" dirty="0" smtClean="0">
                <a:solidFill>
                  <a:srgbClr val="3333FF"/>
                </a:solidFill>
              </a:rPr>
              <a:t>政策</a:t>
            </a:r>
            <a:r>
              <a:rPr lang="zh-CN" altLang="en-US" sz="3600" b="1" dirty="0" smtClean="0">
                <a:solidFill>
                  <a:srgbClr val="3333FF"/>
                </a:solidFill>
              </a:rPr>
              <a:t>体系及规范化管理要求</a:t>
            </a:r>
            <a:br>
              <a:rPr lang="en-US" altLang="zh-CN" sz="3600" b="1" dirty="0" smtClean="0">
                <a:solidFill>
                  <a:srgbClr val="3333FF"/>
                </a:solidFill>
                <a:latin typeface="微软雅黑" panose="020B0503020204020204" pitchFamily="34" charset="-122"/>
                <a:ea typeface="微软雅黑" panose="020B0503020204020204" pitchFamily="34" charset="-122"/>
              </a:rPr>
            </a:br>
            <a:endParaRPr lang="zh-CN" altLang="zh-CN" sz="3600" dirty="0">
              <a:solidFill>
                <a:srgbClr val="3333FF"/>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r>
              <a:rPr lang="zh-CN" altLang="en-US" sz="2800" b="1" dirty="0" smtClean="0"/>
              <a:t>            </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683260" y="1915795"/>
            <a:ext cx="10983595" cy="706755"/>
          </a:xfrm>
          <a:prstGeom prst="rect">
            <a:avLst/>
          </a:prstGeom>
          <a:noFill/>
        </p:spPr>
        <p:txBody>
          <a:bodyPr wrap="square" rtlCol="0" anchor="t">
            <a:spAutoFit/>
          </a:bodyPr>
          <a:p>
            <a:r>
              <a:rPr lang="zh-CN" altLang="en-US" sz="2000"/>
              <a:t>第七十七条 对危险废物的容器和包装物以及收集、贮存、运输、利用、处置危险废物的设施、场所，应当按照规定设置危险废物识别标志。</a:t>
            </a:r>
            <a:endParaRPr lang="zh-CN" altLang="en-US" sz="2000"/>
          </a:p>
        </p:txBody>
      </p:sp>
      <p:sp>
        <p:nvSpPr>
          <p:cNvPr id="4" name="文本框 3"/>
          <p:cNvSpPr txBox="1"/>
          <p:nvPr/>
        </p:nvSpPr>
        <p:spPr>
          <a:xfrm>
            <a:off x="615950" y="4706620"/>
            <a:ext cx="4944110" cy="2015490"/>
          </a:xfrm>
          <a:prstGeom prst="rect">
            <a:avLst/>
          </a:prstGeom>
          <a:noFill/>
        </p:spPr>
        <p:txBody>
          <a:bodyPr wrap="square" rtlCol="0" anchor="t">
            <a:noAutofit/>
          </a:bodyPr>
          <a:p>
            <a:pPr indent="0">
              <a:buFont typeface="Wingdings" panose="05000000000000000000" charset="0"/>
              <a:buNone/>
            </a:pPr>
            <a:r>
              <a:rPr lang="zh-CN" altLang="en-US" sz="1400" b="1">
                <a:solidFill>
                  <a:srgbClr val="FF0000"/>
                </a:solidFill>
              </a:rPr>
              <a:t>危险废物识别标志设置技术规范 </a:t>
            </a:r>
            <a:endParaRPr lang="zh-CN" altLang="en-US" sz="1400" b="1">
              <a:solidFill>
                <a:srgbClr val="FF0000"/>
              </a:solidFill>
            </a:endParaRPr>
          </a:p>
          <a:p>
            <a:pPr marL="285750" indent="-285750">
              <a:buFont typeface="Wingdings" panose="05000000000000000000" charset="0"/>
              <a:buChar char="l"/>
            </a:pPr>
            <a:r>
              <a:rPr lang="zh-CN" altLang="en-US" sz="1400"/>
              <a:t>采用坚固耐用的材料（如 1.5 mm～2 mm 冷轧钢板），并做搪瓷处理或贴膜处理</a:t>
            </a:r>
            <a:r>
              <a:rPr lang="en-US" altLang="zh-CN" sz="1400"/>
              <a:t>;</a:t>
            </a:r>
            <a:endParaRPr lang="en-US" altLang="zh-CN" sz="1400"/>
          </a:p>
          <a:p>
            <a:pPr marL="285750" indent="-285750">
              <a:buFont typeface="Wingdings" panose="05000000000000000000" charset="0"/>
              <a:buChar char="l"/>
            </a:pPr>
            <a:r>
              <a:rPr lang="zh-CN" altLang="en-US" sz="1400"/>
              <a:t>柱式标志牌的立柱可采用 38×4无缝钢管或其他坚固耐用的材料，并经过防腐处理</a:t>
            </a:r>
            <a:r>
              <a:rPr lang="en-US" altLang="zh-CN" sz="1400"/>
              <a:t>;</a:t>
            </a:r>
            <a:endParaRPr lang="en-US" altLang="zh-CN" sz="1400"/>
          </a:p>
          <a:p>
            <a:pPr marL="285750" indent="-285750">
              <a:buFont typeface="Wingdings" panose="05000000000000000000" charset="0"/>
              <a:buChar char="l"/>
            </a:pPr>
            <a:r>
              <a:rPr lang="en-US" altLang="zh-CN" sz="1400"/>
              <a:t>标志的图形和文字应清晰、完整;</a:t>
            </a:r>
            <a:endParaRPr lang="en-US" altLang="zh-CN" sz="1400"/>
          </a:p>
          <a:p>
            <a:pPr marL="285750" indent="-285750">
              <a:buFont typeface="Wingdings" panose="05000000000000000000" charset="0"/>
              <a:buChar char="l"/>
            </a:pPr>
            <a:r>
              <a:rPr lang="en-US" altLang="zh-CN" sz="1400"/>
              <a:t>三角形警告性图形与其他信息间宜加黑色分界线区分，分界线的宽度宜不小于 3 mm;</a:t>
            </a:r>
            <a:endParaRPr lang="en-US" altLang="zh-CN" sz="1400"/>
          </a:p>
          <a:p>
            <a:pPr marL="285750" indent="-285750">
              <a:buFont typeface="Wingdings" panose="05000000000000000000" charset="0"/>
              <a:buChar char="l"/>
            </a:pPr>
            <a:r>
              <a:rPr lang="zh-CN" altLang="en-US" sz="1400"/>
              <a:t>设施标识</a:t>
            </a:r>
            <a:r>
              <a:rPr lang="en-US" altLang="zh-CN" sz="1400"/>
              <a:t>可采用横版或竖版的形式</a:t>
            </a:r>
            <a:endParaRPr lang="en-US" altLang="zh-CN" sz="1400"/>
          </a:p>
          <a:p>
            <a:pPr marL="285750" indent="-285750">
              <a:buFont typeface="Wingdings" panose="05000000000000000000" charset="0"/>
              <a:buChar char="l"/>
            </a:pPr>
            <a:endParaRPr lang="en-US" altLang="zh-CN" sz="1400"/>
          </a:p>
        </p:txBody>
      </p:sp>
      <p:pic>
        <p:nvPicPr>
          <p:cNvPr id="5" name="图片 4"/>
          <p:cNvPicPr>
            <a:picLocks noChangeAspect="1"/>
          </p:cNvPicPr>
          <p:nvPr/>
        </p:nvPicPr>
        <p:blipFill>
          <a:blip r:embed="rId1"/>
          <a:stretch>
            <a:fillRect/>
          </a:stretch>
        </p:blipFill>
        <p:spPr>
          <a:xfrm>
            <a:off x="855980" y="2639060"/>
            <a:ext cx="3141980" cy="1964055"/>
          </a:xfrm>
          <a:prstGeom prst="rect">
            <a:avLst/>
          </a:prstGeom>
        </p:spPr>
      </p:pic>
      <p:pic>
        <p:nvPicPr>
          <p:cNvPr id="6" name="图片 5"/>
          <p:cNvPicPr>
            <a:picLocks noChangeAspect="1"/>
          </p:cNvPicPr>
          <p:nvPr/>
        </p:nvPicPr>
        <p:blipFill>
          <a:blip r:embed="rId2"/>
          <a:stretch>
            <a:fillRect/>
          </a:stretch>
        </p:blipFill>
        <p:spPr>
          <a:xfrm>
            <a:off x="4376420" y="2639060"/>
            <a:ext cx="1414145" cy="2245995"/>
          </a:xfrm>
          <a:prstGeom prst="rect">
            <a:avLst/>
          </a:prstGeom>
        </p:spPr>
      </p:pic>
      <p:pic>
        <p:nvPicPr>
          <p:cNvPr id="8" name="图片 7"/>
          <p:cNvPicPr>
            <a:picLocks noChangeAspect="1"/>
          </p:cNvPicPr>
          <p:nvPr/>
        </p:nvPicPr>
        <p:blipFill>
          <a:blip r:embed="rId3"/>
          <a:stretch>
            <a:fillRect/>
          </a:stretch>
        </p:blipFill>
        <p:spPr>
          <a:xfrm>
            <a:off x="7766685" y="2644140"/>
            <a:ext cx="2051050" cy="2040890"/>
          </a:xfrm>
          <a:prstGeom prst="rect">
            <a:avLst/>
          </a:prstGeom>
        </p:spPr>
      </p:pic>
      <p:sp>
        <p:nvSpPr>
          <p:cNvPr id="5122" name="直接连接符 4"/>
          <p:cNvSpPr>
            <a:spLocks noChangeShapeType="1"/>
          </p:cNvSpPr>
          <p:nvPr>
            <p:custDataLst>
              <p:tags r:id="rId4"/>
            </p:custDataLst>
          </p:nvPr>
        </p:nvSpPr>
        <p:spPr bwMode="auto">
          <a:xfrm>
            <a:off x="6263714" y="2643997"/>
            <a:ext cx="0" cy="3725985"/>
          </a:xfrm>
          <a:prstGeom prst="line">
            <a:avLst/>
          </a:prstGeom>
          <a:noFill/>
          <a:ln w="50800" cap="flat" cmpd="tri">
            <a:solidFill>
              <a:srgbClr val="09BCED"/>
            </a:solidFill>
            <a:bevel/>
          </a:ln>
          <a:extLst>
            <a:ext uri="{909E8E84-426E-40DD-AFC4-6F175D3DCCD1}">
              <a14:hiddenFill xmlns:a14="http://schemas.microsoft.com/office/drawing/2010/main">
                <a:noFill/>
              </a14:hiddenFill>
            </a:ext>
          </a:extLst>
        </p:spPr>
        <p:txBody>
          <a:bodyPr/>
          <a:p>
            <a:endParaRPr lang="zh-CN" altLang="en-US">
              <a:latin typeface="Arial" panose="020B0604020202020204" pitchFamily="34" charset="0"/>
              <a:ea typeface="黑体" panose="02010609060101010101" pitchFamily="49" charset="-122"/>
            </a:endParaRPr>
          </a:p>
        </p:txBody>
      </p:sp>
      <p:sp>
        <p:nvSpPr>
          <p:cNvPr id="9" name="文本框 8"/>
          <p:cNvSpPr txBox="1"/>
          <p:nvPr/>
        </p:nvSpPr>
        <p:spPr>
          <a:xfrm>
            <a:off x="6419850" y="4706620"/>
            <a:ext cx="5162550" cy="1814830"/>
          </a:xfrm>
          <a:prstGeom prst="rect">
            <a:avLst/>
          </a:prstGeom>
          <a:noFill/>
        </p:spPr>
        <p:txBody>
          <a:bodyPr wrap="square" rtlCol="0" anchor="t">
            <a:spAutoFit/>
          </a:bodyPr>
          <a:p>
            <a:pPr indent="0">
              <a:buFont typeface="Wingdings" panose="05000000000000000000" charset="0"/>
              <a:buNone/>
            </a:pPr>
            <a:r>
              <a:rPr lang="zh-CN" altLang="en-US" sz="1400" b="1">
                <a:solidFill>
                  <a:srgbClr val="FF0000"/>
                </a:solidFill>
                <a:sym typeface="+mn-ea"/>
              </a:rPr>
              <a:t>危险废物识别标志设置技术规范 </a:t>
            </a:r>
            <a:endParaRPr lang="zh-CN" altLang="en-US" sz="1400" b="1">
              <a:solidFill>
                <a:srgbClr val="FF0000"/>
              </a:solidFill>
            </a:endParaRPr>
          </a:p>
          <a:p>
            <a:pPr marL="285750" indent="-285750">
              <a:buFont typeface="Wingdings" panose="05000000000000000000" charset="0"/>
              <a:buChar char="l"/>
            </a:pPr>
            <a:r>
              <a:rPr sz="1400">
                <a:sym typeface="+mn-ea"/>
              </a:rPr>
              <a:t>危险废物标签背景色应采用醒目的橘黄色</a:t>
            </a:r>
            <a:r>
              <a:rPr lang="en-US" sz="1400">
                <a:sym typeface="+mn-ea"/>
              </a:rPr>
              <a:t>,标签边框和字体颜色为黑色;</a:t>
            </a:r>
            <a:endParaRPr lang="en-US" sz="1400">
              <a:sym typeface="+mn-ea"/>
            </a:endParaRPr>
          </a:p>
          <a:p>
            <a:pPr marL="285750" indent="-285750">
              <a:buFont typeface="Wingdings" panose="05000000000000000000" charset="0"/>
              <a:buChar char="l"/>
            </a:pPr>
            <a:r>
              <a:rPr lang="en-US" sz="1400">
                <a:sym typeface="+mn-ea"/>
              </a:rPr>
              <a:t>危险废物标签字体宜采用黑体字，其中“危险废物”字样应加粗放大;</a:t>
            </a:r>
            <a:endParaRPr lang="en-US" sz="1400">
              <a:sym typeface="+mn-ea"/>
            </a:endParaRPr>
          </a:p>
          <a:p>
            <a:pPr marL="285750" indent="-285750">
              <a:buFont typeface="Wingdings" panose="05000000000000000000" charset="0"/>
              <a:buChar char="l"/>
            </a:pPr>
            <a:r>
              <a:rPr lang="en-US" sz="1400">
                <a:sym typeface="+mn-ea"/>
              </a:rPr>
              <a:t>危险废物标签所选用的材质宜具有一定的耐用性和防水性;</a:t>
            </a:r>
            <a:endParaRPr lang="en-US" sz="1400">
              <a:sym typeface="+mn-ea"/>
            </a:endParaRPr>
          </a:p>
          <a:p>
            <a:pPr marL="285750" indent="-285750">
              <a:buFont typeface="Wingdings" panose="05000000000000000000" charset="0"/>
              <a:buChar char="l"/>
            </a:pPr>
            <a:r>
              <a:rPr lang="en-US" sz="1400">
                <a:sym typeface="+mn-ea"/>
              </a:rPr>
              <a:t>标签的文字边缘宜加黑色边框，边框宽度不小于 1 mm，边框外宜留不小于 3 mm 的空白.</a:t>
            </a:r>
            <a:endParaRPr lang="en-US" sz="1400">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r>
              <a:rPr lang="zh-CN" altLang="en-US" sz="2800" b="1" dirty="0" smtClean="0"/>
              <a:t>            </a:t>
            </a:r>
            <a:endParaRPr lang="zh-CN" altLang="en-US" sz="2800" b="1" dirty="0"/>
          </a:p>
        </p:txBody>
      </p:sp>
      <p:sp>
        <p:nvSpPr>
          <p:cNvPr id="2" name="灯片编号占位符 1"/>
          <p:cNvSpPr>
            <a:spLocks noGrp="1"/>
          </p:cNvSpPr>
          <p:nvPr>
            <p:ph type="sldNum" sz="quarter" idx="12"/>
          </p:nvPr>
        </p:nvSpPr>
        <p:spPr>
          <a:xfrm>
            <a:off x="9302750" y="6224270"/>
            <a:ext cx="2844800" cy="476250"/>
          </a:xfrm>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556895" y="2941320"/>
            <a:ext cx="5162550" cy="306705"/>
          </a:xfrm>
          <a:prstGeom prst="rect">
            <a:avLst/>
          </a:prstGeom>
          <a:noFill/>
        </p:spPr>
        <p:txBody>
          <a:bodyPr wrap="square" rtlCol="0" anchor="t">
            <a:spAutoFit/>
          </a:bodyPr>
          <a:p>
            <a:pPr indent="0">
              <a:buFont typeface="Wingdings" panose="05000000000000000000" charset="0"/>
              <a:buNone/>
            </a:pPr>
            <a:r>
              <a:rPr lang="zh-CN" altLang="en-US" sz="1400" b="1">
                <a:solidFill>
                  <a:srgbClr val="FF0000"/>
                </a:solidFill>
                <a:sym typeface="+mn-ea"/>
              </a:rPr>
              <a:t>危险废物管理计划和管理台账制定技术导则（HJ 1259—2022）</a:t>
            </a:r>
            <a:endParaRPr lang="en-US" sz="1400">
              <a:sym typeface="+mn-ea"/>
            </a:endParaRPr>
          </a:p>
        </p:txBody>
      </p:sp>
      <p:sp>
        <p:nvSpPr>
          <p:cNvPr id="10" name="文本框 9"/>
          <p:cNvSpPr txBox="1"/>
          <p:nvPr/>
        </p:nvSpPr>
        <p:spPr>
          <a:xfrm>
            <a:off x="374015" y="1925320"/>
            <a:ext cx="11146155" cy="1198880"/>
          </a:xfrm>
          <a:prstGeom prst="rect">
            <a:avLst/>
          </a:prstGeom>
          <a:noFill/>
        </p:spPr>
        <p:txBody>
          <a:bodyPr wrap="square" rtlCol="0" anchor="t">
            <a:spAutoFit/>
          </a:bodyPr>
          <a:p>
            <a:r>
              <a:rPr lang="zh-CN" altLang="en-US"/>
              <a:t>第七十八条 产生危险废物的单位，应当按照国家有关规定制定危险废物</a:t>
            </a:r>
            <a:r>
              <a:rPr lang="zh-CN" altLang="en-US" u="sng"/>
              <a:t>管理计划</a:t>
            </a:r>
            <a:r>
              <a:rPr lang="zh-CN" altLang="en-US"/>
              <a:t>；建立危险废物</a:t>
            </a:r>
            <a:r>
              <a:rPr lang="zh-CN" altLang="en-US" u="sng"/>
              <a:t>管理台账，</a:t>
            </a:r>
            <a:r>
              <a:rPr lang="zh-CN" altLang="en-US"/>
              <a:t>如实记录有关信息，并通过国家危险废物信息管理系统向所在地生态环境主管部门申报危险废物的种类、产生量、流向、贮存、处置等有关资料。（台账记录：产生</a:t>
            </a:r>
            <a:r>
              <a:rPr lang="en-US" altLang="zh-CN"/>
              <a:t>+</a:t>
            </a:r>
            <a:r>
              <a:rPr lang="zh-CN" altLang="en-US"/>
              <a:t>入库</a:t>
            </a:r>
            <a:r>
              <a:rPr lang="en-US" altLang="zh-CN"/>
              <a:t>+</a:t>
            </a:r>
            <a:r>
              <a:rPr lang="zh-CN" altLang="en-US"/>
              <a:t>出库记录）</a:t>
            </a:r>
            <a:endParaRPr lang="zh-CN" altLang="en-US"/>
          </a:p>
          <a:p>
            <a:endParaRPr lang="zh-CN" altLang="en-US"/>
          </a:p>
        </p:txBody>
      </p:sp>
      <p:pic>
        <p:nvPicPr>
          <p:cNvPr id="12" name="图片 11"/>
          <p:cNvPicPr>
            <a:picLocks noChangeAspect="1"/>
          </p:cNvPicPr>
          <p:nvPr/>
        </p:nvPicPr>
        <p:blipFill>
          <a:blip r:embed="rId1"/>
          <a:stretch>
            <a:fillRect/>
          </a:stretch>
        </p:blipFill>
        <p:spPr>
          <a:xfrm>
            <a:off x="809625" y="3314065"/>
            <a:ext cx="10572750" cy="2243455"/>
          </a:xfrm>
          <a:prstGeom prst="rect">
            <a:avLst/>
          </a:prstGeom>
        </p:spPr>
      </p:pic>
      <p:sp>
        <p:nvSpPr>
          <p:cNvPr id="13" name="圆角矩形 12"/>
          <p:cNvSpPr/>
          <p:nvPr/>
        </p:nvSpPr>
        <p:spPr>
          <a:xfrm>
            <a:off x="2893060" y="3980815"/>
            <a:ext cx="807720" cy="546100"/>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4" name="圆角矩形 13"/>
          <p:cNvSpPr/>
          <p:nvPr>
            <p:custDataLst>
              <p:tags r:id="rId2"/>
            </p:custDataLst>
          </p:nvPr>
        </p:nvSpPr>
        <p:spPr>
          <a:xfrm>
            <a:off x="3768725" y="3980815"/>
            <a:ext cx="690245" cy="545465"/>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5" name="圆角矩形 14"/>
          <p:cNvSpPr/>
          <p:nvPr>
            <p:custDataLst>
              <p:tags r:id="rId3"/>
            </p:custDataLst>
          </p:nvPr>
        </p:nvSpPr>
        <p:spPr>
          <a:xfrm>
            <a:off x="4526280" y="3790950"/>
            <a:ext cx="525145" cy="666115"/>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6" name="圆角矩形 15"/>
          <p:cNvSpPr/>
          <p:nvPr>
            <p:custDataLst>
              <p:tags r:id="rId4"/>
            </p:custDataLst>
          </p:nvPr>
        </p:nvSpPr>
        <p:spPr>
          <a:xfrm>
            <a:off x="5168265" y="3891915"/>
            <a:ext cx="491490" cy="469265"/>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18" name="直接箭头连接符 17"/>
          <p:cNvCxnSpPr>
            <a:stCxn id="15" idx="2"/>
            <a:endCxn id="21" idx="0"/>
          </p:cNvCxnSpPr>
          <p:nvPr/>
        </p:nvCxnSpPr>
        <p:spPr>
          <a:xfrm flipH="1">
            <a:off x="4022090" y="4457065"/>
            <a:ext cx="767080" cy="1252220"/>
          </a:xfrm>
          <a:prstGeom prst="straightConnector1">
            <a:avLst/>
          </a:prstGeom>
          <a:solidFill>
            <a:schemeClr val="accent1"/>
          </a:solidFill>
          <a:ln w="25400" cap="flat" cmpd="sng" algn="ctr">
            <a:solidFill>
              <a:srgbClr val="C00000"/>
            </a:solidFill>
            <a:prstDash val="solid"/>
            <a:round/>
            <a:headEnd type="none" w="med" len="med"/>
            <a:tailEnd type="arrow" w="med" len="med"/>
          </a:ln>
        </p:spPr>
      </p:cxnSp>
      <p:cxnSp>
        <p:nvCxnSpPr>
          <p:cNvPr id="19" name="直接箭头连接符 18"/>
          <p:cNvCxnSpPr>
            <a:stCxn id="16" idx="2"/>
            <a:endCxn id="22" idx="0"/>
          </p:cNvCxnSpPr>
          <p:nvPr>
            <p:custDataLst>
              <p:tags r:id="rId5"/>
            </p:custDataLst>
          </p:nvPr>
        </p:nvCxnSpPr>
        <p:spPr>
          <a:xfrm flipH="1">
            <a:off x="5400040" y="4361180"/>
            <a:ext cx="13970" cy="1341755"/>
          </a:xfrm>
          <a:prstGeom prst="straightConnector1">
            <a:avLst/>
          </a:prstGeom>
          <a:solidFill>
            <a:schemeClr val="accent1"/>
          </a:solidFill>
          <a:ln w="25400" cap="flat" cmpd="sng" algn="ctr">
            <a:solidFill>
              <a:srgbClr val="C00000"/>
            </a:solidFill>
            <a:prstDash val="solid"/>
            <a:round/>
            <a:headEnd type="none" w="med" len="med"/>
            <a:tailEnd type="arrow" w="med" len="med"/>
          </a:ln>
        </p:spPr>
      </p:cxnSp>
      <p:sp>
        <p:nvSpPr>
          <p:cNvPr id="21" name="文本框 20"/>
          <p:cNvSpPr txBox="1"/>
          <p:nvPr/>
        </p:nvSpPr>
        <p:spPr>
          <a:xfrm>
            <a:off x="3298190" y="5709285"/>
            <a:ext cx="1447800" cy="306705"/>
          </a:xfrm>
          <a:prstGeom prst="rect">
            <a:avLst/>
          </a:prstGeom>
          <a:solidFill>
            <a:schemeClr val="accent2">
              <a:lumMod val="40000"/>
              <a:lumOff val="60000"/>
            </a:schemeClr>
          </a:solidFill>
        </p:spPr>
        <p:txBody>
          <a:bodyPr wrap="square" rtlCol="0">
            <a:spAutoFit/>
          </a:bodyPr>
          <a:p>
            <a:r>
              <a:rPr lang="en-US" altLang="zh-CN" sz="1400"/>
              <a:t>HW49 </a:t>
            </a:r>
            <a:r>
              <a:rPr lang="zh-CN" altLang="en-US" sz="1400"/>
              <a:t>沾染废物</a:t>
            </a:r>
            <a:endParaRPr lang="zh-CN" altLang="en-US" sz="1400"/>
          </a:p>
        </p:txBody>
      </p:sp>
      <p:sp>
        <p:nvSpPr>
          <p:cNvPr id="22" name="文本框 21"/>
          <p:cNvSpPr txBox="1"/>
          <p:nvPr>
            <p:custDataLst>
              <p:tags r:id="rId6"/>
            </p:custDataLst>
          </p:nvPr>
        </p:nvSpPr>
        <p:spPr>
          <a:xfrm>
            <a:off x="4843145" y="5702935"/>
            <a:ext cx="1113155" cy="306705"/>
          </a:xfrm>
          <a:prstGeom prst="rect">
            <a:avLst/>
          </a:prstGeom>
          <a:solidFill>
            <a:schemeClr val="accent2">
              <a:lumMod val="40000"/>
              <a:lumOff val="60000"/>
            </a:schemeClr>
          </a:solidFill>
        </p:spPr>
        <p:txBody>
          <a:bodyPr wrap="square" rtlCol="0">
            <a:spAutoFit/>
          </a:bodyPr>
          <a:p>
            <a:r>
              <a:rPr sz="1400"/>
              <a:t>900-047-49</a:t>
            </a:r>
            <a:endParaRPr sz="1400"/>
          </a:p>
        </p:txBody>
      </p:sp>
      <p:sp>
        <p:nvSpPr>
          <p:cNvPr id="24" name="燕尾形 23"/>
          <p:cNvSpPr/>
          <p:nvPr/>
        </p:nvSpPr>
        <p:spPr>
          <a:xfrm rot="5400000">
            <a:off x="3917315" y="6134100"/>
            <a:ext cx="450850" cy="240665"/>
          </a:xfrm>
          <a:prstGeom prst="chevron">
            <a:avLst/>
          </a:prstGeom>
          <a:solidFill>
            <a:schemeClr val="accent6">
              <a:lumMod val="40000"/>
              <a:lumOff val="60000"/>
            </a:schemeClr>
          </a:solidFill>
          <a:ln w="9525" cap="flat" cmpd="sng" algn="ctr">
            <a:no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5" name="燕尾形 24"/>
          <p:cNvSpPr/>
          <p:nvPr>
            <p:custDataLst>
              <p:tags r:id="rId7"/>
            </p:custDataLst>
          </p:nvPr>
        </p:nvSpPr>
        <p:spPr>
          <a:xfrm rot="5400000">
            <a:off x="5127625" y="6131560"/>
            <a:ext cx="505460" cy="269240"/>
          </a:xfrm>
          <a:prstGeom prst="chevron">
            <a:avLst/>
          </a:prstGeom>
          <a:solidFill>
            <a:schemeClr val="accent6">
              <a:lumMod val="40000"/>
              <a:lumOff val="60000"/>
            </a:schemeClr>
          </a:solidFill>
          <a:ln w="9525" cap="flat" cmpd="sng" algn="ctr">
            <a:no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6" name="文本框 25"/>
          <p:cNvSpPr txBox="1"/>
          <p:nvPr>
            <p:custDataLst>
              <p:tags r:id="rId8"/>
            </p:custDataLst>
          </p:nvPr>
        </p:nvSpPr>
        <p:spPr>
          <a:xfrm>
            <a:off x="3650615" y="6520815"/>
            <a:ext cx="2068830" cy="306705"/>
          </a:xfrm>
          <a:prstGeom prst="rect">
            <a:avLst/>
          </a:prstGeom>
          <a:solidFill>
            <a:schemeClr val="accent2">
              <a:lumMod val="40000"/>
              <a:lumOff val="60000"/>
            </a:schemeClr>
          </a:solidFill>
        </p:spPr>
        <p:txBody>
          <a:bodyPr wrap="square" rtlCol="0">
            <a:spAutoFit/>
          </a:bodyPr>
          <a:p>
            <a:r>
              <a:rPr lang="zh-CN" sz="1400">
                <a:solidFill>
                  <a:srgbClr val="FF0000"/>
                </a:solidFill>
              </a:rPr>
              <a:t>《国家危险废物名录》</a:t>
            </a:r>
            <a:endParaRPr lang="zh-CN" sz="1400">
              <a:solidFill>
                <a:srgbClr val="FF0000"/>
              </a:solidFill>
            </a:endParaRPr>
          </a:p>
        </p:txBody>
      </p:sp>
      <p:sp>
        <p:nvSpPr>
          <p:cNvPr id="30" name="圆角矩形 29"/>
          <p:cNvSpPr/>
          <p:nvPr>
            <p:custDataLst>
              <p:tags r:id="rId9"/>
            </p:custDataLst>
          </p:nvPr>
        </p:nvSpPr>
        <p:spPr>
          <a:xfrm>
            <a:off x="8639175" y="3891915"/>
            <a:ext cx="583565" cy="469265"/>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31" name="直接箭头连接符 30"/>
          <p:cNvCxnSpPr>
            <a:endCxn id="32" idx="0"/>
          </p:cNvCxnSpPr>
          <p:nvPr>
            <p:custDataLst>
              <p:tags r:id="rId10"/>
            </p:custDataLst>
          </p:nvPr>
        </p:nvCxnSpPr>
        <p:spPr>
          <a:xfrm flipH="1">
            <a:off x="8928100" y="4361180"/>
            <a:ext cx="635" cy="1376045"/>
          </a:xfrm>
          <a:prstGeom prst="straightConnector1">
            <a:avLst/>
          </a:prstGeom>
          <a:solidFill>
            <a:schemeClr val="accent1"/>
          </a:solidFill>
          <a:ln w="25400" cap="flat" cmpd="sng" algn="ctr">
            <a:solidFill>
              <a:srgbClr val="C00000"/>
            </a:solidFill>
            <a:prstDash val="solid"/>
            <a:round/>
            <a:headEnd type="none" w="med" len="med"/>
            <a:tailEnd type="arrow" w="med" len="med"/>
          </a:ln>
        </p:spPr>
      </p:cxnSp>
      <p:sp>
        <p:nvSpPr>
          <p:cNvPr id="32" name="文本框 31"/>
          <p:cNvSpPr txBox="1"/>
          <p:nvPr/>
        </p:nvSpPr>
        <p:spPr>
          <a:xfrm>
            <a:off x="7729220" y="5737225"/>
            <a:ext cx="2397125" cy="521970"/>
          </a:xfrm>
          <a:prstGeom prst="rect">
            <a:avLst/>
          </a:prstGeom>
          <a:noFill/>
        </p:spPr>
        <p:txBody>
          <a:bodyPr wrap="square" rtlCol="0">
            <a:spAutoFit/>
          </a:bodyPr>
          <a:p>
            <a:r>
              <a:rPr lang="zh-CN" altLang="en-US" sz="1400"/>
              <a:t>相同的危险废物可以进行打捆包装</a:t>
            </a:r>
            <a:endParaRPr lang="zh-CN" altLang="en-US" sz="1400"/>
          </a:p>
        </p:txBody>
      </p:sp>
      <p:sp>
        <p:nvSpPr>
          <p:cNvPr id="33" name="圆角矩形 32"/>
          <p:cNvSpPr/>
          <p:nvPr>
            <p:custDataLst>
              <p:tags r:id="rId11"/>
            </p:custDataLst>
          </p:nvPr>
        </p:nvSpPr>
        <p:spPr>
          <a:xfrm>
            <a:off x="1210945" y="5183505"/>
            <a:ext cx="6369685" cy="242570"/>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4" name="圆角矩形 33"/>
          <p:cNvSpPr/>
          <p:nvPr>
            <p:custDataLst>
              <p:tags r:id="rId12"/>
            </p:custDataLst>
          </p:nvPr>
        </p:nvSpPr>
        <p:spPr>
          <a:xfrm>
            <a:off x="7951470" y="3891915"/>
            <a:ext cx="586740" cy="469265"/>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r>
              <a:rPr lang="zh-CN" altLang="en-US" sz="2800" b="1" dirty="0" smtClean="0"/>
              <a:t>            </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480060" y="2926080"/>
            <a:ext cx="5162550" cy="306705"/>
          </a:xfrm>
          <a:prstGeom prst="rect">
            <a:avLst/>
          </a:prstGeom>
          <a:noFill/>
        </p:spPr>
        <p:txBody>
          <a:bodyPr wrap="square" rtlCol="0" anchor="t">
            <a:spAutoFit/>
          </a:bodyPr>
          <a:p>
            <a:pPr indent="0">
              <a:buFont typeface="Wingdings" panose="05000000000000000000" charset="0"/>
              <a:buNone/>
            </a:pPr>
            <a:r>
              <a:rPr lang="zh-CN" altLang="en-US" sz="1400" b="1">
                <a:solidFill>
                  <a:srgbClr val="FF0000"/>
                </a:solidFill>
                <a:sym typeface="+mn-ea"/>
              </a:rPr>
              <a:t>危险废物管理计划和管理台账制定技术导则（HJ 1259—2022）</a:t>
            </a:r>
            <a:endParaRPr lang="en-US" sz="1400">
              <a:sym typeface="+mn-ea"/>
            </a:endParaRPr>
          </a:p>
        </p:txBody>
      </p:sp>
      <p:sp>
        <p:nvSpPr>
          <p:cNvPr id="10" name="文本框 9"/>
          <p:cNvSpPr txBox="1"/>
          <p:nvPr>
            <p:custDataLst>
              <p:tags r:id="rId1"/>
            </p:custDataLst>
          </p:nvPr>
        </p:nvSpPr>
        <p:spPr>
          <a:xfrm>
            <a:off x="374015" y="1925320"/>
            <a:ext cx="11146155" cy="1198880"/>
          </a:xfrm>
          <a:prstGeom prst="rect">
            <a:avLst/>
          </a:prstGeom>
          <a:noFill/>
        </p:spPr>
        <p:txBody>
          <a:bodyPr wrap="square" rtlCol="0" anchor="t">
            <a:spAutoFit/>
          </a:bodyPr>
          <a:p>
            <a:r>
              <a:rPr lang="zh-CN" altLang="en-US"/>
              <a:t>第七十八条 产生危险废物的单位，应当按照国家有关规定制定危险废物管理计划；建立危险废物管理台账，如实记录有关信息，并通过国家危险废物信息管理系统向所在地生态环境主管部门申报危险废物的种类、产生量、流向、贮存、处置等有关资料。</a:t>
            </a:r>
            <a:endParaRPr lang="zh-CN" altLang="en-US"/>
          </a:p>
          <a:p>
            <a:endParaRPr lang="zh-CN" altLang="en-US"/>
          </a:p>
        </p:txBody>
      </p:sp>
      <p:pic>
        <p:nvPicPr>
          <p:cNvPr id="3" name="图片 2"/>
          <p:cNvPicPr>
            <a:picLocks noChangeAspect="1"/>
          </p:cNvPicPr>
          <p:nvPr>
            <p:custDataLst>
              <p:tags r:id="rId2"/>
            </p:custDataLst>
          </p:nvPr>
        </p:nvPicPr>
        <p:blipFill>
          <a:blip r:embed="rId3"/>
          <a:stretch>
            <a:fillRect/>
          </a:stretch>
        </p:blipFill>
        <p:spPr>
          <a:xfrm>
            <a:off x="423545" y="3279140"/>
            <a:ext cx="11096625" cy="2209800"/>
          </a:xfrm>
          <a:prstGeom prst="rect">
            <a:avLst/>
          </a:prstGeom>
        </p:spPr>
      </p:pic>
      <p:sp>
        <p:nvSpPr>
          <p:cNvPr id="33" name="圆角矩形 32"/>
          <p:cNvSpPr/>
          <p:nvPr>
            <p:custDataLst>
              <p:tags r:id="rId4"/>
            </p:custDataLst>
          </p:nvPr>
        </p:nvSpPr>
        <p:spPr>
          <a:xfrm>
            <a:off x="855980" y="5168900"/>
            <a:ext cx="6825615" cy="242570"/>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 name="圆角矩形 3"/>
          <p:cNvSpPr/>
          <p:nvPr>
            <p:custDataLst>
              <p:tags r:id="rId5"/>
            </p:custDataLst>
          </p:nvPr>
        </p:nvSpPr>
        <p:spPr>
          <a:xfrm>
            <a:off x="8610600" y="3718560"/>
            <a:ext cx="462280" cy="708025"/>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5" name="圆角矩形 4"/>
          <p:cNvSpPr/>
          <p:nvPr>
            <p:custDataLst>
              <p:tags r:id="rId6"/>
            </p:custDataLst>
          </p:nvPr>
        </p:nvSpPr>
        <p:spPr>
          <a:xfrm>
            <a:off x="9180830" y="3718560"/>
            <a:ext cx="462280" cy="708025"/>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6" name="直接箭头连接符 5"/>
          <p:cNvCxnSpPr/>
          <p:nvPr>
            <p:custDataLst>
              <p:tags r:id="rId7"/>
            </p:custDataLst>
          </p:nvPr>
        </p:nvCxnSpPr>
        <p:spPr>
          <a:xfrm flipH="1">
            <a:off x="8735060" y="4426585"/>
            <a:ext cx="2540" cy="1106805"/>
          </a:xfrm>
          <a:prstGeom prst="straightConnector1">
            <a:avLst/>
          </a:prstGeom>
          <a:solidFill>
            <a:schemeClr val="accent1"/>
          </a:solidFill>
          <a:ln w="25400" cap="flat" cmpd="sng" algn="ctr">
            <a:solidFill>
              <a:srgbClr val="C00000"/>
            </a:solidFill>
            <a:prstDash val="solid"/>
            <a:round/>
            <a:headEnd type="none" w="med" len="med"/>
            <a:tailEnd type="arrow" w="med" len="med"/>
          </a:ln>
        </p:spPr>
      </p:cxnSp>
      <p:cxnSp>
        <p:nvCxnSpPr>
          <p:cNvPr id="8" name="直接箭头连接符 7"/>
          <p:cNvCxnSpPr/>
          <p:nvPr>
            <p:custDataLst>
              <p:tags r:id="rId8"/>
            </p:custDataLst>
          </p:nvPr>
        </p:nvCxnSpPr>
        <p:spPr>
          <a:xfrm flipH="1">
            <a:off x="9410700" y="4426585"/>
            <a:ext cx="2540" cy="1106805"/>
          </a:xfrm>
          <a:prstGeom prst="straightConnector1">
            <a:avLst/>
          </a:prstGeom>
          <a:solidFill>
            <a:schemeClr val="accent1"/>
          </a:solidFill>
          <a:ln w="25400" cap="flat" cmpd="sng" algn="ctr">
            <a:solidFill>
              <a:srgbClr val="C00000"/>
            </a:solidFill>
            <a:prstDash val="solid"/>
            <a:round/>
            <a:headEnd type="none" w="med" len="med"/>
            <a:tailEnd type="arrow" w="med" len="med"/>
          </a:ln>
        </p:spPr>
      </p:cxnSp>
      <p:sp>
        <p:nvSpPr>
          <p:cNvPr id="11" name="文本框 10"/>
          <p:cNvSpPr txBox="1"/>
          <p:nvPr>
            <p:custDataLst>
              <p:tags r:id="rId9"/>
            </p:custDataLst>
          </p:nvPr>
        </p:nvSpPr>
        <p:spPr>
          <a:xfrm>
            <a:off x="8268335" y="5538470"/>
            <a:ext cx="950595" cy="737235"/>
          </a:xfrm>
          <a:prstGeom prst="rect">
            <a:avLst/>
          </a:prstGeom>
          <a:solidFill>
            <a:schemeClr val="accent2">
              <a:lumMod val="40000"/>
              <a:lumOff val="60000"/>
            </a:schemeClr>
          </a:solidFill>
        </p:spPr>
        <p:txBody>
          <a:bodyPr wrap="square" rtlCol="0">
            <a:spAutoFit/>
          </a:bodyPr>
          <a:p>
            <a:r>
              <a:rPr lang="zh-CN" sz="1400"/>
              <a:t>危废库</a:t>
            </a:r>
            <a:r>
              <a:rPr lang="en-US" altLang="zh-CN" sz="1400"/>
              <a:t>1#</a:t>
            </a:r>
            <a:endParaRPr lang="en-US" altLang="zh-CN" sz="1400"/>
          </a:p>
          <a:p>
            <a:r>
              <a:rPr lang="zh-CN" altLang="en-US" sz="1400"/>
              <a:t>贮存池</a:t>
            </a:r>
            <a:r>
              <a:rPr lang="en-US" altLang="zh-CN" sz="1400"/>
              <a:t>1#</a:t>
            </a:r>
            <a:endParaRPr lang="en-US" altLang="zh-CN" sz="1400"/>
          </a:p>
          <a:p>
            <a:r>
              <a:rPr lang="zh-CN" altLang="en-US" sz="1400"/>
              <a:t>储罐</a:t>
            </a:r>
            <a:r>
              <a:rPr lang="en-US" altLang="zh-CN" sz="1400"/>
              <a:t>1#</a:t>
            </a:r>
            <a:endParaRPr lang="en-US" altLang="zh-CN" sz="1400"/>
          </a:p>
        </p:txBody>
      </p:sp>
      <p:sp>
        <p:nvSpPr>
          <p:cNvPr id="17" name="文本框 16"/>
          <p:cNvSpPr txBox="1"/>
          <p:nvPr>
            <p:custDataLst>
              <p:tags r:id="rId10"/>
            </p:custDataLst>
          </p:nvPr>
        </p:nvSpPr>
        <p:spPr>
          <a:xfrm>
            <a:off x="9234805" y="5538470"/>
            <a:ext cx="930910" cy="737235"/>
          </a:xfrm>
          <a:prstGeom prst="rect">
            <a:avLst/>
          </a:prstGeom>
          <a:solidFill>
            <a:schemeClr val="accent2">
              <a:lumMod val="40000"/>
              <a:lumOff val="60000"/>
            </a:schemeClr>
          </a:solidFill>
        </p:spPr>
        <p:txBody>
          <a:bodyPr wrap="square" rtlCol="0">
            <a:spAutoFit/>
          </a:bodyPr>
          <a:p>
            <a:r>
              <a:rPr lang="zh-CN" sz="1400"/>
              <a:t>库房</a:t>
            </a:r>
            <a:r>
              <a:rPr lang="en-US" altLang="zh-CN" sz="1400"/>
              <a:t>or</a:t>
            </a:r>
            <a:endParaRPr lang="en-US" altLang="zh-CN" sz="1400"/>
          </a:p>
          <a:p>
            <a:r>
              <a:rPr lang="zh-CN" altLang="en-US" sz="1400"/>
              <a:t>贮存池</a:t>
            </a:r>
            <a:r>
              <a:rPr lang="en-US" altLang="zh-CN" sz="1400"/>
              <a:t>or</a:t>
            </a:r>
            <a:endParaRPr lang="en-US" altLang="zh-CN" sz="1400"/>
          </a:p>
          <a:p>
            <a:r>
              <a:rPr lang="zh-CN" altLang="en-US" sz="1400"/>
              <a:t>储罐</a:t>
            </a:r>
            <a:endParaRPr lang="zh-CN" altLang="en-US" sz="1400"/>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r>
              <a:rPr lang="zh-CN" altLang="en-US" sz="2800" b="1" dirty="0" smtClean="0"/>
              <a:t>          </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480060" y="2913380"/>
            <a:ext cx="5162550" cy="306705"/>
          </a:xfrm>
          <a:prstGeom prst="rect">
            <a:avLst/>
          </a:prstGeom>
          <a:noFill/>
        </p:spPr>
        <p:txBody>
          <a:bodyPr wrap="square" rtlCol="0" anchor="t">
            <a:spAutoFit/>
          </a:bodyPr>
          <a:p>
            <a:pPr indent="0">
              <a:buFont typeface="Wingdings" panose="05000000000000000000" charset="0"/>
              <a:buNone/>
            </a:pPr>
            <a:r>
              <a:rPr lang="zh-CN" altLang="en-US" sz="1400" b="1">
                <a:solidFill>
                  <a:srgbClr val="FF0000"/>
                </a:solidFill>
                <a:sym typeface="+mn-ea"/>
              </a:rPr>
              <a:t>危险废物管理计划和管理台账制定技术导则（HJ 1259—2022）</a:t>
            </a:r>
            <a:endParaRPr lang="en-US" sz="1400">
              <a:sym typeface="+mn-ea"/>
            </a:endParaRPr>
          </a:p>
        </p:txBody>
      </p:sp>
      <p:sp>
        <p:nvSpPr>
          <p:cNvPr id="10" name="文本框 9"/>
          <p:cNvSpPr txBox="1"/>
          <p:nvPr/>
        </p:nvSpPr>
        <p:spPr>
          <a:xfrm>
            <a:off x="374015" y="1925320"/>
            <a:ext cx="11146155" cy="1274445"/>
          </a:xfrm>
          <a:prstGeom prst="rect">
            <a:avLst/>
          </a:prstGeom>
          <a:noFill/>
        </p:spPr>
        <p:txBody>
          <a:bodyPr wrap="square" rtlCol="0" anchor="t">
            <a:noAutofit/>
          </a:bodyPr>
          <a:p>
            <a:r>
              <a:rPr lang="zh-CN" altLang="en-US"/>
              <a:t>第七十八条 产生危险废物的单位，应当按照国家有关规定制定危险废物管理计划；建立危险废物管理台账，如实记录有关信息，并通过国家危险废物信息管理系统向所在地生态环境主管部门申报危险废物的种类、产生量、流向、贮存、处置等有关资料。</a:t>
            </a:r>
            <a:endParaRPr lang="zh-CN" altLang="en-US"/>
          </a:p>
          <a:p>
            <a:endParaRPr lang="zh-CN" altLang="en-US"/>
          </a:p>
        </p:txBody>
      </p:sp>
      <p:pic>
        <p:nvPicPr>
          <p:cNvPr id="12" name="图片 11"/>
          <p:cNvPicPr>
            <a:picLocks noChangeAspect="1"/>
          </p:cNvPicPr>
          <p:nvPr/>
        </p:nvPicPr>
        <p:blipFill>
          <a:blip r:embed="rId1"/>
          <a:stretch>
            <a:fillRect/>
          </a:stretch>
        </p:blipFill>
        <p:spPr>
          <a:xfrm>
            <a:off x="566420" y="3429000"/>
            <a:ext cx="11172825" cy="2409825"/>
          </a:xfrm>
          <a:prstGeom prst="rect">
            <a:avLst/>
          </a:prstGeom>
        </p:spPr>
      </p:pic>
      <p:sp>
        <p:nvSpPr>
          <p:cNvPr id="13" name="圆角矩形 12"/>
          <p:cNvSpPr/>
          <p:nvPr>
            <p:custDataLst>
              <p:tags r:id="rId2"/>
            </p:custDataLst>
          </p:nvPr>
        </p:nvSpPr>
        <p:spPr>
          <a:xfrm>
            <a:off x="10350500" y="3980815"/>
            <a:ext cx="616585" cy="546100"/>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14" name="直接箭头连接符 13"/>
          <p:cNvCxnSpPr/>
          <p:nvPr>
            <p:custDataLst>
              <p:tags r:id="rId3"/>
            </p:custDataLst>
          </p:nvPr>
        </p:nvCxnSpPr>
        <p:spPr>
          <a:xfrm>
            <a:off x="10660380" y="4526915"/>
            <a:ext cx="6985" cy="1508760"/>
          </a:xfrm>
          <a:prstGeom prst="straightConnector1">
            <a:avLst/>
          </a:prstGeom>
          <a:solidFill>
            <a:schemeClr val="accent1"/>
          </a:solidFill>
          <a:ln w="25400" cap="flat" cmpd="sng" algn="ctr">
            <a:solidFill>
              <a:srgbClr val="C00000"/>
            </a:solidFill>
            <a:prstDash val="solid"/>
            <a:round/>
            <a:headEnd type="none" w="med" len="med"/>
            <a:tailEnd type="arrow" w="med" len="med"/>
          </a:ln>
        </p:spPr>
      </p:cxnSp>
      <p:sp>
        <p:nvSpPr>
          <p:cNvPr id="15" name="文本框 14"/>
          <p:cNvSpPr txBox="1"/>
          <p:nvPr>
            <p:custDataLst>
              <p:tags r:id="rId4"/>
            </p:custDataLst>
          </p:nvPr>
        </p:nvSpPr>
        <p:spPr>
          <a:xfrm>
            <a:off x="9831070" y="6035675"/>
            <a:ext cx="1352550" cy="521970"/>
          </a:xfrm>
          <a:prstGeom prst="rect">
            <a:avLst/>
          </a:prstGeom>
          <a:solidFill>
            <a:schemeClr val="accent2">
              <a:lumMod val="40000"/>
              <a:lumOff val="60000"/>
            </a:schemeClr>
          </a:solidFill>
        </p:spPr>
        <p:txBody>
          <a:bodyPr wrap="square" rtlCol="0">
            <a:spAutoFit/>
          </a:bodyPr>
          <a:p>
            <a:r>
              <a:rPr lang="zh-CN" sz="1400"/>
              <a:t>与入库环节记录表</a:t>
            </a:r>
            <a:r>
              <a:rPr lang="zh-CN" sz="1400"/>
              <a:t>一致</a:t>
            </a:r>
            <a:endParaRPr lang="zh-CN" sz="1400"/>
          </a:p>
        </p:txBody>
      </p:sp>
      <p:sp>
        <p:nvSpPr>
          <p:cNvPr id="16" name="圆角矩形 15"/>
          <p:cNvSpPr/>
          <p:nvPr>
            <p:custDataLst>
              <p:tags r:id="rId5"/>
            </p:custDataLst>
          </p:nvPr>
        </p:nvSpPr>
        <p:spPr>
          <a:xfrm>
            <a:off x="999490" y="5494655"/>
            <a:ext cx="6825615" cy="242570"/>
          </a:xfrm>
          <a:prstGeom prst="round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r>
              <a:rPr lang="zh-CN" altLang="en-US" sz="2800" b="1" dirty="0" smtClean="0"/>
              <a:t>            </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683260" y="1915795"/>
            <a:ext cx="10983595" cy="706755"/>
          </a:xfrm>
          <a:prstGeom prst="rect">
            <a:avLst/>
          </a:prstGeom>
          <a:noFill/>
        </p:spPr>
        <p:txBody>
          <a:bodyPr wrap="square" rtlCol="0" anchor="t">
            <a:spAutoFit/>
          </a:bodyPr>
          <a:p>
            <a:r>
              <a:rPr lang="zh-CN" altLang="en-US" sz="2000"/>
              <a:t>第七十九条 产生危险废物的单位，应当按照</a:t>
            </a:r>
            <a:r>
              <a:rPr lang="zh-CN" altLang="en-US" sz="2000" u="sng"/>
              <a:t>国家有关规定</a:t>
            </a:r>
            <a:r>
              <a:rPr lang="zh-CN" altLang="en-US" sz="2000"/>
              <a:t>和环境保护标准要求贮存、利用、处置危险废物，不得擅自倾倒、堆放。</a:t>
            </a:r>
            <a:endParaRPr lang="zh-CN" altLang="en-US" sz="2000"/>
          </a:p>
        </p:txBody>
      </p:sp>
      <p:sp>
        <p:nvSpPr>
          <p:cNvPr id="15" name="文本框 14"/>
          <p:cNvSpPr txBox="1"/>
          <p:nvPr/>
        </p:nvSpPr>
        <p:spPr>
          <a:xfrm>
            <a:off x="683260" y="2767965"/>
            <a:ext cx="5117465" cy="368300"/>
          </a:xfrm>
          <a:prstGeom prst="rect">
            <a:avLst/>
          </a:prstGeom>
          <a:noFill/>
        </p:spPr>
        <p:txBody>
          <a:bodyPr wrap="square" rtlCol="0" anchor="t">
            <a:spAutoFit/>
          </a:bodyPr>
          <a:p>
            <a:r>
              <a:rPr lang="zh-CN" altLang="en-US" b="1">
                <a:solidFill>
                  <a:srgbClr val="FF0000"/>
                </a:solidFill>
              </a:rPr>
              <a:t>《危险废物贮存污染控制标准》做出</a:t>
            </a:r>
            <a:r>
              <a:rPr lang="zh-CN" altLang="en-US" b="1">
                <a:solidFill>
                  <a:srgbClr val="FF0000"/>
                </a:solidFill>
              </a:rPr>
              <a:t>详细规定： </a:t>
            </a:r>
            <a:endParaRPr lang="zh-CN" altLang="en-US" b="1">
              <a:solidFill>
                <a:srgbClr val="FF0000"/>
              </a:solidFill>
            </a:endParaRPr>
          </a:p>
        </p:txBody>
      </p:sp>
      <p:sp>
        <p:nvSpPr>
          <p:cNvPr id="95" name="文本框 94"/>
          <p:cNvSpPr txBox="1"/>
          <p:nvPr/>
        </p:nvSpPr>
        <p:spPr>
          <a:xfrm>
            <a:off x="1448435" y="3155315"/>
            <a:ext cx="9913620" cy="1198880"/>
          </a:xfrm>
          <a:prstGeom prst="rect">
            <a:avLst/>
          </a:prstGeom>
          <a:noFill/>
        </p:spPr>
        <p:txBody>
          <a:bodyPr wrap="square" rtlCol="0" anchor="t">
            <a:spAutoFit/>
          </a:bodyPr>
          <a:p>
            <a:endParaRPr lang="zh-CN" altLang="en-US"/>
          </a:p>
          <a:p>
            <a:pPr marL="171450" indent="-171450">
              <a:buFont typeface="Wingdings" panose="05000000000000000000" charset="0"/>
              <a:buChar char="u"/>
            </a:pPr>
            <a:r>
              <a:rPr lang="zh-CN" altLang="en-US"/>
              <a:t>贮存库内不同贮存区域之间应采取隔离措施。隔离措施可根据危险废物特性采用过道、隔板或隔墙等方式。</a:t>
            </a:r>
            <a:endParaRPr lang="zh-CN" altLang="en-US"/>
          </a:p>
          <a:p>
            <a:pPr indent="0">
              <a:buFont typeface="Wingdings" panose="05000000000000000000" charset="0"/>
              <a:buNone/>
            </a:pPr>
            <a:endParaRPr lang="zh-CN" altLang="en-US"/>
          </a:p>
        </p:txBody>
      </p:sp>
      <p:sp>
        <p:nvSpPr>
          <p:cNvPr id="99" name="文本框 98"/>
          <p:cNvSpPr txBox="1"/>
          <p:nvPr/>
        </p:nvSpPr>
        <p:spPr>
          <a:xfrm>
            <a:off x="1435735" y="4260850"/>
            <a:ext cx="9986010" cy="2030095"/>
          </a:xfrm>
          <a:prstGeom prst="rect">
            <a:avLst/>
          </a:prstGeom>
          <a:noFill/>
        </p:spPr>
        <p:txBody>
          <a:bodyPr wrap="square" rtlCol="0" anchor="t">
            <a:spAutoFit/>
          </a:bodyPr>
          <a:p>
            <a:pPr marL="171450" lvl="0" indent="-171450" algn="l">
              <a:buClrTx/>
              <a:buSzTx/>
              <a:buFont typeface="Wingdings" panose="05000000000000000000" charset="0"/>
              <a:buChar char="u"/>
            </a:pPr>
            <a:r>
              <a:rPr lang="zh-CN" altLang="en-US">
                <a:sym typeface="+mn-ea"/>
              </a:rPr>
              <a:t>在贮存库内或通过贮存分区方式贮存液态危险废物的，应具有液体泄漏堵截设施，堵截设施最小容积不应低于对应贮存区域最大液态废物容器容积或液态废物总储量 1/10（二者取较大者）；用于贮存可能产生渗滤液的危险废物的贮存库或贮存分区应设计渗滤液收集设施，收集设施容积应满足渗滤液的收集要求。</a:t>
            </a:r>
            <a:endParaRPr lang="zh-CN" altLang="en-US">
              <a:sym typeface="+mn-ea"/>
            </a:endParaRPr>
          </a:p>
          <a:p>
            <a:pPr marL="171450" lvl="0" indent="-171450" algn="l">
              <a:buClrTx/>
              <a:buSzTx/>
              <a:buFont typeface="Wingdings" panose="05000000000000000000" charset="0"/>
              <a:buChar char="u"/>
            </a:pPr>
            <a:endParaRPr lang="zh-CN" altLang="en-US">
              <a:sym typeface="+mn-ea"/>
            </a:endParaRPr>
          </a:p>
          <a:p>
            <a:pPr marL="171450" lvl="0" indent="-171450" algn="l">
              <a:buClrTx/>
              <a:buSzTx/>
              <a:buFont typeface="Wingdings" panose="05000000000000000000" charset="0"/>
              <a:buChar char="u"/>
            </a:pPr>
            <a:r>
              <a:rPr lang="zh-CN" altLang="en-US">
                <a:sym typeface="+mn-ea"/>
              </a:rPr>
              <a:t>贮存易产生粉尘、VOCs、酸雾、有毒有害大气污染物和刺激性气味气体的危险废物贮存库，应设置气体收集装置和气体净化设施；气体净化设施的排气筒高度应符合 GB 16297 要求。</a:t>
            </a:r>
            <a:endParaRPr lang="zh-CN" altLang="en-US">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r>
              <a:rPr lang="zh-CN" altLang="en-US" sz="2800" b="1" dirty="0" smtClean="0"/>
              <a:t>          </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683260" y="1915795"/>
            <a:ext cx="10983595" cy="706755"/>
          </a:xfrm>
          <a:prstGeom prst="rect">
            <a:avLst/>
          </a:prstGeom>
          <a:noFill/>
        </p:spPr>
        <p:txBody>
          <a:bodyPr wrap="square" rtlCol="0" anchor="t">
            <a:spAutoFit/>
          </a:bodyPr>
          <a:p>
            <a:r>
              <a:rPr lang="zh-CN" altLang="en-US" sz="2000"/>
              <a:t>第七十九条 产生危险废物的单位，应当按照国家有关规定和环境保护标准要求贮存、利用、处置危险废物，不得擅自倾倒、堆放。</a:t>
            </a:r>
            <a:endParaRPr lang="zh-CN" altLang="en-US" sz="2000"/>
          </a:p>
        </p:txBody>
      </p:sp>
      <p:sp>
        <p:nvSpPr>
          <p:cNvPr id="15" name="文本框 14"/>
          <p:cNvSpPr txBox="1"/>
          <p:nvPr/>
        </p:nvSpPr>
        <p:spPr>
          <a:xfrm>
            <a:off x="683260" y="2767965"/>
            <a:ext cx="5680710" cy="368300"/>
          </a:xfrm>
          <a:prstGeom prst="rect">
            <a:avLst/>
          </a:prstGeom>
          <a:noFill/>
        </p:spPr>
        <p:txBody>
          <a:bodyPr wrap="square" rtlCol="0" anchor="t">
            <a:spAutoFit/>
          </a:bodyPr>
          <a:p>
            <a:r>
              <a:rPr lang="zh-CN" altLang="en-US" b="1">
                <a:solidFill>
                  <a:srgbClr val="FF0000"/>
                </a:solidFill>
              </a:rPr>
              <a:t>《危险废物贮存污染控制标准》提出了贮存点概念： </a:t>
            </a:r>
            <a:endParaRPr lang="zh-CN" altLang="en-US" b="1">
              <a:solidFill>
                <a:srgbClr val="FF0000"/>
              </a:solidFill>
            </a:endParaRPr>
          </a:p>
        </p:txBody>
      </p:sp>
      <p:sp>
        <p:nvSpPr>
          <p:cNvPr id="4" name="文本框 3"/>
          <p:cNvSpPr txBox="1"/>
          <p:nvPr/>
        </p:nvSpPr>
        <p:spPr>
          <a:xfrm>
            <a:off x="369570" y="4133850"/>
            <a:ext cx="10035540" cy="1753235"/>
          </a:xfrm>
          <a:prstGeom prst="rect">
            <a:avLst/>
          </a:prstGeom>
          <a:noFill/>
        </p:spPr>
        <p:txBody>
          <a:bodyPr wrap="square" rtlCol="0" anchor="t">
            <a:spAutoFit/>
          </a:bodyPr>
          <a:p>
            <a:pPr marL="285750" indent="-285750">
              <a:buFont typeface="Wingdings" panose="05000000000000000000" charset="0"/>
              <a:buChar char="u"/>
            </a:pPr>
            <a:r>
              <a:rPr lang="zh-CN" altLang="en-US"/>
              <a:t> 贮存点应具有固定的区域边界，并应采取与其他区域进行隔离的措施。</a:t>
            </a:r>
            <a:endParaRPr lang="zh-CN" altLang="en-US"/>
          </a:p>
          <a:p>
            <a:pPr marL="285750" indent="-285750">
              <a:buFont typeface="Wingdings" panose="05000000000000000000" charset="0"/>
              <a:buChar char="u"/>
            </a:pPr>
            <a:r>
              <a:rPr lang="zh-CN" altLang="en-US"/>
              <a:t> 贮存点应采取防风、防雨、防晒和防止危险废物流失、扬散等措施。</a:t>
            </a:r>
            <a:endParaRPr lang="zh-CN" altLang="en-US"/>
          </a:p>
          <a:p>
            <a:pPr marL="285750" indent="-285750" algn="l">
              <a:buClrTx/>
              <a:buSzTx/>
              <a:buFont typeface="Wingdings" panose="05000000000000000000" charset="0"/>
              <a:buChar char="u"/>
            </a:pPr>
            <a:r>
              <a:rPr lang="zh-CN" altLang="en-US"/>
              <a:t> 贮存点贮存的危险废物应置于容器或包装物中，不应直接散堆。</a:t>
            </a:r>
            <a:endParaRPr lang="zh-CN" altLang="en-US"/>
          </a:p>
          <a:p>
            <a:pPr marL="285750" indent="-285750" algn="l">
              <a:buClrTx/>
              <a:buSzTx/>
              <a:buFont typeface="Wingdings" panose="05000000000000000000" charset="0"/>
              <a:buChar char="u"/>
            </a:pPr>
            <a:r>
              <a:rPr lang="zh-CN" altLang="en-US"/>
              <a:t> 贮存点应根据危险废物的形态、物理化学性质、包装形式等，采取防渗、防漏等污染防治措施或采用具有相应功能的装置。</a:t>
            </a:r>
            <a:endParaRPr lang="zh-CN" altLang="en-US"/>
          </a:p>
          <a:p>
            <a:pPr marL="285750" indent="-285750" algn="l">
              <a:buClrTx/>
              <a:buSzTx/>
              <a:buFont typeface="Wingdings" panose="05000000000000000000" charset="0"/>
              <a:buChar char="u"/>
            </a:pPr>
            <a:r>
              <a:rPr lang="zh-CN" altLang="en-US"/>
              <a:t> 贮存点应</a:t>
            </a:r>
            <a:r>
              <a:rPr lang="zh-CN" altLang="en-US" b="1">
                <a:solidFill>
                  <a:srgbClr val="C00000"/>
                </a:solidFill>
              </a:rPr>
              <a:t>及时</a:t>
            </a:r>
            <a:r>
              <a:rPr lang="zh-CN" altLang="en-US"/>
              <a:t>清运贮存的危险废物，实时贮存量</a:t>
            </a:r>
            <a:r>
              <a:rPr lang="zh-CN" altLang="en-US" b="1">
                <a:solidFill>
                  <a:srgbClr val="C00000"/>
                </a:solidFill>
              </a:rPr>
              <a:t>不应超过 3 吨</a:t>
            </a:r>
            <a:r>
              <a:rPr lang="zh-CN" altLang="en-US"/>
              <a:t>。</a:t>
            </a:r>
            <a:endParaRPr lang="zh-CN" altLang="en-US"/>
          </a:p>
        </p:txBody>
      </p:sp>
      <p:sp>
        <p:nvSpPr>
          <p:cNvPr id="5" name="文本框 4"/>
          <p:cNvSpPr txBox="1"/>
          <p:nvPr/>
        </p:nvSpPr>
        <p:spPr>
          <a:xfrm>
            <a:off x="683895" y="3138170"/>
            <a:ext cx="10982960" cy="922020"/>
          </a:xfrm>
          <a:prstGeom prst="rect">
            <a:avLst/>
          </a:prstGeom>
          <a:solidFill>
            <a:schemeClr val="accent3">
              <a:lumMod val="85000"/>
            </a:schemeClr>
          </a:solidFill>
        </p:spPr>
        <p:txBody>
          <a:bodyPr wrap="square" rtlCol="0" anchor="t">
            <a:spAutoFit/>
          </a:bodyPr>
          <a:p>
            <a:r>
              <a:rPr lang="zh-CN" altLang="en-US"/>
              <a:t>贮存点 storage spot</a:t>
            </a:r>
            <a:endParaRPr lang="zh-CN" altLang="en-US"/>
          </a:p>
          <a:p>
            <a:r>
              <a:rPr lang="zh-CN" altLang="en-US"/>
              <a:t>标准规定的纳入危险废物</a:t>
            </a:r>
            <a:r>
              <a:rPr lang="zh-CN" altLang="en-US" b="1">
                <a:solidFill>
                  <a:srgbClr val="C00000"/>
                </a:solidFill>
              </a:rPr>
              <a:t>登记管理</a:t>
            </a:r>
            <a:r>
              <a:rPr lang="zh-CN" altLang="en-US"/>
              <a:t>单位的，用于同一生产经营场所专门贮存危险废物的场所；或产生危险废物的单位设置于生产线附近，用于暂时贮存以便于中转。</a:t>
            </a: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r>
              <a:rPr lang="zh-CN" altLang="en-US" sz="2800" b="1" dirty="0" smtClean="0"/>
              <a:t>           </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683260" y="1915795"/>
            <a:ext cx="10983595" cy="706755"/>
          </a:xfrm>
          <a:prstGeom prst="rect">
            <a:avLst/>
          </a:prstGeom>
          <a:noFill/>
        </p:spPr>
        <p:txBody>
          <a:bodyPr wrap="square" rtlCol="0" anchor="t">
            <a:spAutoFit/>
          </a:bodyPr>
          <a:p>
            <a:r>
              <a:rPr lang="zh-CN" sz="2000"/>
              <a:t>第八十一条</a:t>
            </a:r>
            <a:r>
              <a:rPr lang="en-US" altLang="zh-CN" sz="2000"/>
              <a:t>  </a:t>
            </a:r>
            <a:r>
              <a:rPr sz="2000"/>
              <a:t>收集、贮存危险废物，应当按照危险废物特性</a:t>
            </a:r>
            <a:r>
              <a:rPr sz="2000">
                <a:solidFill>
                  <a:srgbClr val="C00000"/>
                </a:solidFill>
              </a:rPr>
              <a:t>分类</a:t>
            </a:r>
            <a:r>
              <a:rPr sz="2000"/>
              <a:t>进行。禁止混合收集、贮存、运输、处置性质不相容而未经安全性处置的危险废物。</a:t>
            </a:r>
            <a:endParaRPr sz="2000"/>
          </a:p>
        </p:txBody>
      </p:sp>
      <p:sp>
        <p:nvSpPr>
          <p:cNvPr id="13" name="open-office-folder_74337"/>
          <p:cNvSpPr>
            <a:spLocks noChangeAspect="1"/>
          </p:cNvSpPr>
          <p:nvPr>
            <p:custDataLst>
              <p:tags r:id="rId1"/>
            </p:custDataLst>
          </p:nvPr>
        </p:nvSpPr>
        <p:spPr bwMode="auto">
          <a:xfrm>
            <a:off x="3170296" y="5559766"/>
            <a:ext cx="432058" cy="318531"/>
          </a:xfrm>
          <a:custGeom>
            <a:avLst/>
            <a:gdLst>
              <a:gd name="connsiteX0" fmla="*/ 116997 w 605592"/>
              <a:gd name="connsiteY0" fmla="*/ 132804 h 446468"/>
              <a:gd name="connsiteX1" fmla="*/ 605592 w 605592"/>
              <a:gd name="connsiteY1" fmla="*/ 132804 h 446468"/>
              <a:gd name="connsiteX2" fmla="*/ 555359 w 605592"/>
              <a:gd name="connsiteY2" fmla="*/ 446468 h 446468"/>
              <a:gd name="connsiteX3" fmla="*/ 116997 w 605592"/>
              <a:gd name="connsiteY3" fmla="*/ 446468 h 446468"/>
              <a:gd name="connsiteX4" fmla="*/ 0 w 605592"/>
              <a:gd name="connsiteY4" fmla="*/ 0 h 446468"/>
              <a:gd name="connsiteX5" fmla="*/ 137120 w 605592"/>
              <a:gd name="connsiteY5" fmla="*/ 0 h 446468"/>
              <a:gd name="connsiteX6" fmla="*/ 153635 w 605592"/>
              <a:gd name="connsiteY6" fmla="*/ 27991 h 446468"/>
              <a:gd name="connsiteX7" fmla="*/ 438423 w 605592"/>
              <a:gd name="connsiteY7" fmla="*/ 27991 h 446468"/>
              <a:gd name="connsiteX8" fmla="*/ 438423 w 605592"/>
              <a:gd name="connsiteY8" fmla="*/ 91455 h 446468"/>
              <a:gd name="connsiteX9" fmla="*/ 69670 w 605592"/>
              <a:gd name="connsiteY9" fmla="*/ 91455 h 446468"/>
              <a:gd name="connsiteX10" fmla="*/ 69670 w 605592"/>
              <a:gd name="connsiteY10" fmla="*/ 446468 h 446468"/>
              <a:gd name="connsiteX11" fmla="*/ 0 w 605592"/>
              <a:gd name="connsiteY11" fmla="*/ 446468 h 44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592" h="446468">
                <a:moveTo>
                  <a:pt x="116997" y="132804"/>
                </a:moveTo>
                <a:lnTo>
                  <a:pt x="605592" y="132804"/>
                </a:lnTo>
                <a:lnTo>
                  <a:pt x="555359" y="446468"/>
                </a:lnTo>
                <a:lnTo>
                  <a:pt x="116997" y="446468"/>
                </a:lnTo>
                <a:close/>
                <a:moveTo>
                  <a:pt x="0" y="0"/>
                </a:moveTo>
                <a:lnTo>
                  <a:pt x="137120" y="0"/>
                </a:lnTo>
                <a:lnTo>
                  <a:pt x="153635" y="27991"/>
                </a:lnTo>
                <a:lnTo>
                  <a:pt x="438423" y="27991"/>
                </a:lnTo>
                <a:lnTo>
                  <a:pt x="438423" y="91455"/>
                </a:lnTo>
                <a:lnTo>
                  <a:pt x="69670" y="91455"/>
                </a:lnTo>
                <a:lnTo>
                  <a:pt x="69670" y="446468"/>
                </a:lnTo>
                <a:lnTo>
                  <a:pt x="0" y="446468"/>
                </a:lnTo>
                <a:close/>
              </a:path>
            </a:pathLst>
          </a:custGeom>
        </p:spPr>
        <p:style>
          <a:lnRef idx="2">
            <a:schemeClr val="dk1"/>
          </a:lnRef>
          <a:fillRef idx="1">
            <a:schemeClr val="lt1"/>
          </a:fillRef>
          <a:effectRef idx="0">
            <a:schemeClr val="dk1"/>
          </a:effectRef>
          <a:fontRef idx="minor">
            <a:schemeClr val="dk1"/>
          </a:fontRef>
        </p:style>
        <p:txBody>
          <a:bodyPr/>
          <a:lstStyle/>
          <a:p>
            <a:endParaRPr lang="zh-CN" altLang="en-US" dirty="0">
              <a:latin typeface="微软雅黑" panose="020B0503020204020204" pitchFamily="34" charset="-122"/>
              <a:ea typeface="微软雅黑" panose="020B0503020204020204" pitchFamily="34" charset="-122"/>
            </a:endParaRPr>
          </a:p>
        </p:txBody>
      </p:sp>
      <p:sp>
        <p:nvSpPr>
          <p:cNvPr id="44" name="任意多边形: 形状 43"/>
          <p:cNvSpPr/>
          <p:nvPr>
            <p:custDataLst>
              <p:tags r:id="rId2"/>
            </p:custDataLst>
          </p:nvPr>
        </p:nvSpPr>
        <p:spPr>
          <a:xfrm>
            <a:off x="6080546" y="3416712"/>
            <a:ext cx="994339" cy="2475135"/>
          </a:xfrm>
          <a:custGeom>
            <a:avLst/>
            <a:gdLst>
              <a:gd name="connsiteX0" fmla="*/ 469597 w 1441073"/>
              <a:gd name="connsiteY0" fmla="*/ 0 h 3587156"/>
              <a:gd name="connsiteX1" fmla="*/ 509370 w 1441073"/>
              <a:gd name="connsiteY1" fmla="*/ 24364 h 3587156"/>
              <a:gd name="connsiteX2" fmla="*/ 1441073 w 1441073"/>
              <a:gd name="connsiteY2" fmla="*/ 1791265 h 3587156"/>
              <a:gd name="connsiteX3" fmla="*/ 839942 w 1441073"/>
              <a:gd name="connsiteY3" fmla="*/ 3279793 h 3587156"/>
              <a:gd name="connsiteX4" fmla="*/ 675483 w 1441073"/>
              <a:gd name="connsiteY4" fmla="*/ 3432322 h 3587156"/>
              <a:gd name="connsiteX5" fmla="*/ 763959 w 1441073"/>
              <a:gd name="connsiteY5" fmla="*/ 3587156 h 3587156"/>
              <a:gd name="connsiteX6" fmla="*/ 57881 w 1441073"/>
              <a:gd name="connsiteY6" fmla="*/ 3145131 h 3587156"/>
              <a:gd name="connsiteX7" fmla="*/ 49471 w 1441073"/>
              <a:gd name="connsiteY7" fmla="*/ 2336796 h 3587156"/>
              <a:gd name="connsiteX8" fmla="*/ 137601 w 1441073"/>
              <a:gd name="connsiteY8" fmla="*/ 2491025 h 3587156"/>
              <a:gd name="connsiteX9" fmla="*/ 162659 w 1441073"/>
              <a:gd name="connsiteY9" fmla="*/ 2462778 h 3587156"/>
              <a:gd name="connsiteX10" fmla="*/ 405457 w 1441073"/>
              <a:gd name="connsiteY10" fmla="*/ 1769866 h 3587156"/>
              <a:gd name="connsiteX11" fmla="*/ 18528 w 1441073"/>
              <a:gd name="connsiteY11" fmla="*/ 929290 h 3587156"/>
              <a:gd name="connsiteX12" fmla="*/ 0 w 1441073"/>
              <a:gd name="connsiteY12" fmla="*/ 915096 h 3587156"/>
              <a:gd name="connsiteX13" fmla="*/ 470549 w 1441073"/>
              <a:gd name="connsiteY13" fmla="*/ 602917 h 3587156"/>
              <a:gd name="connsiteX14" fmla="*/ 479363 w 1441073"/>
              <a:gd name="connsiteY14" fmla="*/ 602774 h 358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1073" h="3587156">
                <a:moveTo>
                  <a:pt x="469597" y="0"/>
                </a:moveTo>
                <a:lnTo>
                  <a:pt x="509370" y="24364"/>
                </a:lnTo>
                <a:cubicBezTo>
                  <a:pt x="1071493" y="407286"/>
                  <a:pt x="1441073" y="1055757"/>
                  <a:pt x="1441073" y="1791265"/>
                </a:cubicBezTo>
                <a:cubicBezTo>
                  <a:pt x="1441073" y="2370479"/>
                  <a:pt x="1211876" y="2895714"/>
                  <a:pt x="839942" y="3279793"/>
                </a:cubicBezTo>
                <a:lnTo>
                  <a:pt x="675483" y="3432322"/>
                </a:lnTo>
                <a:lnTo>
                  <a:pt x="763959" y="3587156"/>
                </a:lnTo>
                <a:lnTo>
                  <a:pt x="57881" y="3145131"/>
                </a:lnTo>
                <a:lnTo>
                  <a:pt x="49471" y="2336796"/>
                </a:lnTo>
                <a:lnTo>
                  <a:pt x="137601" y="2491025"/>
                </a:lnTo>
                <a:lnTo>
                  <a:pt x="162659" y="2462778"/>
                </a:lnTo>
                <a:cubicBezTo>
                  <a:pt x="314340" y="2274478"/>
                  <a:pt x="405457" y="2033074"/>
                  <a:pt x="405457" y="1769866"/>
                </a:cubicBezTo>
                <a:cubicBezTo>
                  <a:pt x="405457" y="1431456"/>
                  <a:pt x="254835" y="1129088"/>
                  <a:pt x="18528" y="929290"/>
                </a:cubicBezTo>
                <a:lnTo>
                  <a:pt x="0" y="915096"/>
                </a:lnTo>
                <a:lnTo>
                  <a:pt x="470549" y="602917"/>
                </a:lnTo>
                <a:lnTo>
                  <a:pt x="479363" y="602774"/>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8" name="任意多边形: 形状 37"/>
          <p:cNvSpPr/>
          <p:nvPr>
            <p:custDataLst>
              <p:tags r:id="rId3"/>
            </p:custDataLst>
          </p:nvPr>
        </p:nvSpPr>
        <p:spPr>
          <a:xfrm rot="7086092">
            <a:off x="4112681" y="3146758"/>
            <a:ext cx="2326396" cy="1705481"/>
          </a:xfrm>
          <a:custGeom>
            <a:avLst/>
            <a:gdLst>
              <a:gd name="connsiteX0" fmla="*/ 408525 w 3371593"/>
              <a:gd name="connsiteY0" fmla="*/ 1357849 h 2471715"/>
              <a:gd name="connsiteX1" fmla="*/ 173911 w 3371593"/>
              <a:gd name="connsiteY1" fmla="*/ 604707 h 2471715"/>
              <a:gd name="connsiteX2" fmla="*/ 164013 w 3371593"/>
              <a:gd name="connsiteY2" fmla="*/ 409318 h 2471715"/>
              <a:gd name="connsiteX3" fmla="*/ 0 w 3371593"/>
              <a:gd name="connsiteY3" fmla="*/ 409963 h 2471715"/>
              <a:gd name="connsiteX4" fmla="*/ 687323 w 3371593"/>
              <a:gd name="connsiteY4" fmla="*/ 0 h 2471715"/>
              <a:gd name="connsiteX5" fmla="*/ 1142445 w 3371593"/>
              <a:gd name="connsiteY5" fmla="*/ 263142 h 2471715"/>
              <a:gd name="connsiteX6" fmla="*/ 1183519 w 3371593"/>
              <a:gd name="connsiteY6" fmla="*/ 285292 h 2471715"/>
              <a:gd name="connsiteX7" fmla="*/ 1183417 w 3371593"/>
              <a:gd name="connsiteY7" fmla="*/ 286831 h 2471715"/>
              <a:gd name="connsiteX8" fmla="*/ 1386941 w 3371593"/>
              <a:gd name="connsiteY8" fmla="*/ 404505 h 2471715"/>
              <a:gd name="connsiteX9" fmla="*/ 1181054 w 3371593"/>
              <a:gd name="connsiteY9" fmla="*/ 405315 h 2471715"/>
              <a:gd name="connsiteX10" fmla="*/ 1184606 w 3371593"/>
              <a:gd name="connsiteY10" fmla="*/ 485191 h 2471715"/>
              <a:gd name="connsiteX11" fmla="*/ 1301598 w 3371593"/>
              <a:gd name="connsiteY11" fmla="*/ 864693 h 2471715"/>
              <a:gd name="connsiteX12" fmla="*/ 2662508 w 3371593"/>
              <a:gd name="connsiteY12" fmla="*/ 1337122 h 2471715"/>
              <a:gd name="connsiteX13" fmla="*/ 2745586 w 3371593"/>
              <a:gd name="connsiteY13" fmla="*/ 1297887 h 2471715"/>
              <a:gd name="connsiteX14" fmla="*/ 2799626 w 3371593"/>
              <a:gd name="connsiteY14" fmla="*/ 1862057 h 2471715"/>
              <a:gd name="connsiteX15" fmla="*/ 2795602 w 3371593"/>
              <a:gd name="connsiteY15" fmla="*/ 1869898 h 2471715"/>
              <a:gd name="connsiteX16" fmla="*/ 3371593 w 3371593"/>
              <a:gd name="connsiteY16" fmla="*/ 2165436 h 2471715"/>
              <a:gd name="connsiteX17" fmla="*/ 3283549 w 3371593"/>
              <a:gd name="connsiteY17" fmla="*/ 2218272 h 2471715"/>
              <a:gd name="connsiteX18" fmla="*/ 408525 w 3371593"/>
              <a:gd name="connsiteY18" fmla="*/ 1357849 h 247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1593" h="2471715">
                <a:moveTo>
                  <a:pt x="408525" y="1357849"/>
                </a:moveTo>
                <a:cubicBezTo>
                  <a:pt x="279678" y="1116556"/>
                  <a:pt x="202775" y="861285"/>
                  <a:pt x="173911" y="604707"/>
                </a:cubicBezTo>
                <a:lnTo>
                  <a:pt x="164013" y="409318"/>
                </a:lnTo>
                <a:lnTo>
                  <a:pt x="0" y="409963"/>
                </a:lnTo>
                <a:lnTo>
                  <a:pt x="687323" y="0"/>
                </a:lnTo>
                <a:lnTo>
                  <a:pt x="1142445" y="263142"/>
                </a:lnTo>
                <a:lnTo>
                  <a:pt x="1183519" y="285292"/>
                </a:lnTo>
                <a:lnTo>
                  <a:pt x="1183417" y="286831"/>
                </a:lnTo>
                <a:lnTo>
                  <a:pt x="1386941" y="404505"/>
                </a:lnTo>
                <a:lnTo>
                  <a:pt x="1181054" y="405315"/>
                </a:lnTo>
                <a:lnTo>
                  <a:pt x="1184606" y="485191"/>
                </a:lnTo>
                <a:cubicBezTo>
                  <a:pt x="1198449" y="614649"/>
                  <a:pt x="1236769" y="743287"/>
                  <a:pt x="1301598" y="864693"/>
                </a:cubicBezTo>
                <a:cubicBezTo>
                  <a:pt x="1560913" y="1350316"/>
                  <a:pt x="2152316" y="1547831"/>
                  <a:pt x="2662508" y="1337122"/>
                </a:cubicBezTo>
                <a:lnTo>
                  <a:pt x="2745586" y="1297887"/>
                </a:lnTo>
                <a:lnTo>
                  <a:pt x="2799626" y="1862057"/>
                </a:lnTo>
                <a:lnTo>
                  <a:pt x="2795602" y="1869898"/>
                </a:lnTo>
                <a:lnTo>
                  <a:pt x="3371593" y="2165436"/>
                </a:lnTo>
                <a:lnTo>
                  <a:pt x="3283549" y="2218272"/>
                </a:lnTo>
                <a:cubicBezTo>
                  <a:pt x="2245464" y="2772594"/>
                  <a:pt x="958272" y="2387369"/>
                  <a:pt x="408525" y="1357849"/>
                </a:cubicBez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2" name="任意多边形: 形状 41"/>
          <p:cNvSpPr/>
          <p:nvPr>
            <p:custDataLst>
              <p:tags r:id="rId4"/>
            </p:custDataLst>
          </p:nvPr>
        </p:nvSpPr>
        <p:spPr>
          <a:xfrm rot="21129011">
            <a:off x="4139350" y="4454788"/>
            <a:ext cx="2216085" cy="1724777"/>
          </a:xfrm>
          <a:custGeom>
            <a:avLst/>
            <a:gdLst>
              <a:gd name="connsiteX0" fmla="*/ 737885 w 3211721"/>
              <a:gd name="connsiteY0" fmla="*/ 0 h 2499680"/>
              <a:gd name="connsiteX1" fmla="*/ 1440034 w 3211721"/>
              <a:gd name="connsiteY1" fmla="*/ 400579 h 2499680"/>
              <a:gd name="connsiteX2" fmla="*/ 1226190 w 3211721"/>
              <a:gd name="connsiteY2" fmla="*/ 398503 h 2499680"/>
              <a:gd name="connsiteX3" fmla="*/ 1232619 w 3211721"/>
              <a:gd name="connsiteY3" fmla="*/ 518686 h 2499680"/>
              <a:gd name="connsiteX4" fmla="*/ 2136050 w 3211721"/>
              <a:gd name="connsiteY4" fmla="*/ 1428820 h 2499680"/>
              <a:gd name="connsiteX5" fmla="*/ 2750368 w 3211721"/>
              <a:gd name="connsiteY5" fmla="*/ 1325717 h 2499680"/>
              <a:gd name="connsiteX6" fmla="*/ 2786722 w 3211721"/>
              <a:gd name="connsiteY6" fmla="*/ 1305060 h 2499680"/>
              <a:gd name="connsiteX7" fmla="*/ 2713583 w 3211721"/>
              <a:gd name="connsiteY7" fmla="*/ 1835554 h 2499680"/>
              <a:gd name="connsiteX8" fmla="*/ 2707861 w 3211721"/>
              <a:gd name="connsiteY8" fmla="*/ 1842259 h 2499680"/>
              <a:gd name="connsiteX9" fmla="*/ 3211721 w 3211721"/>
              <a:gd name="connsiteY9" fmla="*/ 2272342 h 2499680"/>
              <a:gd name="connsiteX10" fmla="*/ 3196825 w 3211721"/>
              <a:gd name="connsiteY10" fmla="*/ 2280655 h 2499680"/>
              <a:gd name="connsiteX11" fmla="*/ 1976668 w 3211721"/>
              <a:gd name="connsiteY11" fmla="*/ 2479785 h 2499680"/>
              <a:gd name="connsiteX12" fmla="*/ 158141 w 3211721"/>
              <a:gd name="connsiteY12" fmla="*/ 511596 h 2499680"/>
              <a:gd name="connsiteX13" fmla="*/ 156509 w 3211721"/>
              <a:gd name="connsiteY13" fmla="*/ 388118 h 2499680"/>
              <a:gd name="connsiteX14" fmla="*/ 0 w 3211721"/>
              <a:gd name="connsiteY14" fmla="*/ 386598 h 24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1721" h="2499680">
                <a:moveTo>
                  <a:pt x="737885" y="0"/>
                </a:moveTo>
                <a:lnTo>
                  <a:pt x="1440034" y="400579"/>
                </a:lnTo>
                <a:lnTo>
                  <a:pt x="1226190" y="398503"/>
                </a:lnTo>
                <a:lnTo>
                  <a:pt x="1232619" y="518686"/>
                </a:lnTo>
                <a:cubicBezTo>
                  <a:pt x="1300603" y="982349"/>
                  <a:pt x="1658857" y="1363030"/>
                  <a:pt x="2136050" y="1428820"/>
                </a:cubicBezTo>
                <a:cubicBezTo>
                  <a:pt x="2354196" y="1458896"/>
                  <a:pt x="2566220" y="1418895"/>
                  <a:pt x="2750368" y="1325717"/>
                </a:cubicBezTo>
                <a:lnTo>
                  <a:pt x="2786722" y="1305060"/>
                </a:lnTo>
                <a:lnTo>
                  <a:pt x="2713583" y="1835554"/>
                </a:lnTo>
                <a:lnTo>
                  <a:pt x="2707861" y="1842259"/>
                </a:lnTo>
                <a:lnTo>
                  <a:pt x="3211721" y="2272342"/>
                </a:lnTo>
                <a:lnTo>
                  <a:pt x="3196825" y="2280655"/>
                </a:lnTo>
                <a:cubicBezTo>
                  <a:pt x="2831332" y="2462192"/>
                  <a:pt x="2410231" y="2539559"/>
                  <a:pt x="1976668" y="2479785"/>
                </a:cubicBezTo>
                <a:cubicBezTo>
                  <a:pt x="965020" y="2340310"/>
                  <a:pt x="220732" y="1500384"/>
                  <a:pt x="158141" y="511596"/>
                </a:cubicBezTo>
                <a:lnTo>
                  <a:pt x="156509" y="388118"/>
                </a:lnTo>
                <a:lnTo>
                  <a:pt x="0" y="386598"/>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 name="形状"/>
          <p:cNvSpPr/>
          <p:nvPr>
            <p:custDataLst>
              <p:tags r:id="rId5"/>
            </p:custDataLst>
          </p:nvPr>
        </p:nvSpPr>
        <p:spPr>
          <a:xfrm>
            <a:off x="3169850" y="3457622"/>
            <a:ext cx="412522" cy="302964"/>
          </a:xfrm>
          <a:custGeom>
            <a:avLst/>
            <a:gdLst/>
            <a:ahLst/>
            <a:cxnLst>
              <a:cxn ang="0">
                <a:pos x="wd2" y="hd2"/>
              </a:cxn>
              <a:cxn ang="5400000">
                <a:pos x="wd2" y="hd2"/>
              </a:cxn>
              <a:cxn ang="10800000">
                <a:pos x="wd2" y="hd2"/>
              </a:cxn>
              <a:cxn ang="16200000">
                <a:pos x="wd2" y="hd2"/>
              </a:cxn>
            </a:cxnLst>
            <a:rect l="0" t="0" r="r" b="b"/>
            <a:pathLst>
              <a:path w="21600" h="21600" extrusionOk="0">
                <a:moveTo>
                  <a:pt x="9404" y="13188"/>
                </a:moveTo>
                <a:cubicBezTo>
                  <a:pt x="9003" y="12815"/>
                  <a:pt x="8329" y="12268"/>
                  <a:pt x="8056" y="11720"/>
                </a:cubicBezTo>
                <a:cubicBezTo>
                  <a:pt x="674" y="2563"/>
                  <a:pt x="674" y="2563"/>
                  <a:pt x="674" y="2563"/>
                </a:cubicBezTo>
                <a:cubicBezTo>
                  <a:pt x="417" y="2191"/>
                  <a:pt x="144" y="1271"/>
                  <a:pt x="273" y="723"/>
                </a:cubicBezTo>
                <a:cubicBezTo>
                  <a:pt x="546" y="372"/>
                  <a:pt x="818" y="0"/>
                  <a:pt x="1476" y="0"/>
                </a:cubicBezTo>
                <a:cubicBezTo>
                  <a:pt x="20140" y="0"/>
                  <a:pt x="20140" y="0"/>
                  <a:pt x="20140" y="0"/>
                </a:cubicBezTo>
                <a:cubicBezTo>
                  <a:pt x="20140" y="0"/>
                  <a:pt x="20942" y="0"/>
                  <a:pt x="21343" y="898"/>
                </a:cubicBezTo>
                <a:cubicBezTo>
                  <a:pt x="21600" y="1468"/>
                  <a:pt x="21343" y="2366"/>
                  <a:pt x="20942" y="2738"/>
                </a:cubicBezTo>
                <a:cubicBezTo>
                  <a:pt x="12886" y="12618"/>
                  <a:pt x="12886" y="12618"/>
                  <a:pt x="12886" y="12618"/>
                </a:cubicBezTo>
                <a:cubicBezTo>
                  <a:pt x="12886" y="12618"/>
                  <a:pt x="11410" y="14283"/>
                  <a:pt x="9404" y="13188"/>
                </a:cubicBezTo>
                <a:close/>
                <a:moveTo>
                  <a:pt x="1476" y="21600"/>
                </a:moveTo>
                <a:cubicBezTo>
                  <a:pt x="1476" y="21600"/>
                  <a:pt x="0" y="21425"/>
                  <a:pt x="0" y="19585"/>
                </a:cubicBezTo>
                <a:cubicBezTo>
                  <a:pt x="0" y="4929"/>
                  <a:pt x="0" y="4929"/>
                  <a:pt x="0" y="4929"/>
                </a:cubicBezTo>
                <a:cubicBezTo>
                  <a:pt x="0" y="4381"/>
                  <a:pt x="273" y="4206"/>
                  <a:pt x="674" y="4754"/>
                </a:cubicBezTo>
                <a:cubicBezTo>
                  <a:pt x="3755" y="8960"/>
                  <a:pt x="3755" y="8960"/>
                  <a:pt x="3755" y="8960"/>
                </a:cubicBezTo>
                <a:cubicBezTo>
                  <a:pt x="4172" y="9332"/>
                  <a:pt x="4301" y="10252"/>
                  <a:pt x="4028" y="10800"/>
                </a:cubicBezTo>
                <a:cubicBezTo>
                  <a:pt x="1749" y="18117"/>
                  <a:pt x="1749" y="18117"/>
                  <a:pt x="1749" y="18117"/>
                </a:cubicBezTo>
                <a:cubicBezTo>
                  <a:pt x="1621" y="18686"/>
                  <a:pt x="1749" y="18686"/>
                  <a:pt x="2022" y="18117"/>
                </a:cubicBezTo>
                <a:cubicBezTo>
                  <a:pt x="5103" y="12618"/>
                  <a:pt x="5103" y="12618"/>
                  <a:pt x="5103" y="12618"/>
                </a:cubicBezTo>
                <a:cubicBezTo>
                  <a:pt x="5504" y="12092"/>
                  <a:pt x="5905" y="12092"/>
                  <a:pt x="6307" y="12443"/>
                </a:cubicBezTo>
                <a:cubicBezTo>
                  <a:pt x="7655" y="14086"/>
                  <a:pt x="7655" y="14086"/>
                  <a:pt x="7655" y="14086"/>
                </a:cubicBezTo>
                <a:cubicBezTo>
                  <a:pt x="8056" y="14458"/>
                  <a:pt x="8730" y="15006"/>
                  <a:pt x="9131" y="15203"/>
                </a:cubicBezTo>
                <a:cubicBezTo>
                  <a:pt x="10206" y="15554"/>
                  <a:pt x="11939" y="16101"/>
                  <a:pt x="13159" y="14831"/>
                </a:cubicBezTo>
                <a:cubicBezTo>
                  <a:pt x="15165" y="12443"/>
                  <a:pt x="15165" y="12443"/>
                  <a:pt x="15165" y="12443"/>
                </a:cubicBezTo>
                <a:cubicBezTo>
                  <a:pt x="15566" y="12092"/>
                  <a:pt x="16112" y="12092"/>
                  <a:pt x="16368" y="12618"/>
                </a:cubicBezTo>
                <a:cubicBezTo>
                  <a:pt x="19722" y="18686"/>
                  <a:pt x="19722" y="18686"/>
                  <a:pt x="19722" y="18686"/>
                </a:cubicBezTo>
                <a:cubicBezTo>
                  <a:pt x="19995" y="19212"/>
                  <a:pt x="19995" y="19037"/>
                  <a:pt x="19867" y="18489"/>
                </a:cubicBezTo>
                <a:cubicBezTo>
                  <a:pt x="17588" y="10800"/>
                  <a:pt x="17588" y="10800"/>
                  <a:pt x="17588" y="10800"/>
                </a:cubicBezTo>
                <a:cubicBezTo>
                  <a:pt x="17315" y="10252"/>
                  <a:pt x="17444" y="9508"/>
                  <a:pt x="17845" y="8960"/>
                </a:cubicBezTo>
                <a:cubicBezTo>
                  <a:pt x="21070" y="4754"/>
                  <a:pt x="21070" y="4754"/>
                  <a:pt x="21070" y="4754"/>
                </a:cubicBezTo>
                <a:cubicBezTo>
                  <a:pt x="21343" y="4206"/>
                  <a:pt x="21600" y="4381"/>
                  <a:pt x="21600" y="4929"/>
                </a:cubicBezTo>
                <a:cubicBezTo>
                  <a:pt x="21600" y="19782"/>
                  <a:pt x="21600" y="19782"/>
                  <a:pt x="21600" y="19782"/>
                </a:cubicBezTo>
                <a:cubicBezTo>
                  <a:pt x="21600" y="19782"/>
                  <a:pt x="21472" y="21600"/>
                  <a:pt x="19995" y="21600"/>
                </a:cubicBezTo>
                <a:cubicBezTo>
                  <a:pt x="1476" y="21600"/>
                  <a:pt x="1476" y="21600"/>
                  <a:pt x="1476" y="21600"/>
                </a:cubicBezTo>
                <a:close/>
              </a:path>
            </a:pathLst>
          </a:custGeom>
        </p:spPr>
        <p:style>
          <a:lnRef idx="2">
            <a:schemeClr val="dk1"/>
          </a:lnRef>
          <a:fillRef idx="1">
            <a:schemeClr val="lt1"/>
          </a:fillRef>
          <a:effectRef idx="0">
            <a:schemeClr val="dk1"/>
          </a:effectRef>
          <a:fontRef idx="minor">
            <a:schemeClr val="dk1"/>
          </a:fontRef>
        </p:style>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defRPr sz="1000"/>
            </a:pPr>
            <a:endParaRPr kumimoji="0" sz="10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7" name="线条"/>
          <p:cNvSpPr/>
          <p:nvPr>
            <p:custDataLst>
              <p:tags r:id="rId6"/>
            </p:custDataLst>
          </p:nvPr>
        </p:nvSpPr>
        <p:spPr>
          <a:xfrm>
            <a:off x="3737378" y="3585756"/>
            <a:ext cx="689515" cy="1"/>
          </a:xfrm>
          <a:prstGeom prst="line">
            <a:avLst/>
          </a:prstGeom>
          <a:ln w="12700">
            <a:solidFill>
              <a:srgbClr val="ADB9CA"/>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 name="线条"/>
          <p:cNvSpPr/>
          <p:nvPr>
            <p:custDataLst>
              <p:tags r:id="rId7"/>
            </p:custDataLst>
          </p:nvPr>
        </p:nvSpPr>
        <p:spPr>
          <a:xfrm>
            <a:off x="3737378" y="5710393"/>
            <a:ext cx="689515" cy="1"/>
          </a:xfrm>
          <a:prstGeom prst="line">
            <a:avLst/>
          </a:prstGeom>
          <a:ln w="12700">
            <a:solidFill>
              <a:srgbClr val="ADB9CA"/>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 name="文本框 60"/>
          <p:cNvSpPr txBox="1"/>
          <p:nvPr>
            <p:custDataLst>
              <p:tags r:id="rId8"/>
            </p:custDataLst>
          </p:nvPr>
        </p:nvSpPr>
        <p:spPr>
          <a:xfrm>
            <a:off x="4888518" y="3488411"/>
            <a:ext cx="42391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1</a:t>
            </a:r>
            <a:endParaRPr kumimoji="0" lang="zh-CN" altLang="en-US" sz="28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62" name="文本框 61"/>
          <p:cNvSpPr txBox="1"/>
          <p:nvPr>
            <p:custDataLst>
              <p:tags r:id="rId9"/>
            </p:custDataLst>
          </p:nvPr>
        </p:nvSpPr>
        <p:spPr>
          <a:xfrm>
            <a:off x="4870779" y="5355695"/>
            <a:ext cx="42391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ysClr val="window" lastClr="FFFFFF"/>
                </a:solidFill>
                <a:latin typeface="微软雅黑" panose="020B0503020204020204" pitchFamily="34" charset="-122"/>
                <a:ea typeface="微软雅黑" panose="020B0503020204020204" pitchFamily="34" charset="-122"/>
              </a:rPr>
              <a:t>3</a:t>
            </a:r>
            <a:endParaRPr kumimoji="0" lang="zh-CN" altLang="en-US" sz="28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63" name="文本框 62"/>
          <p:cNvSpPr txBox="1"/>
          <p:nvPr>
            <p:custDataLst>
              <p:tags r:id="rId10"/>
            </p:custDataLst>
          </p:nvPr>
        </p:nvSpPr>
        <p:spPr>
          <a:xfrm>
            <a:off x="6505200" y="4450728"/>
            <a:ext cx="42391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ysClr val="window" lastClr="FFFFFF"/>
                </a:solidFill>
                <a:latin typeface="微软雅黑" panose="020B0503020204020204" pitchFamily="34" charset="-122"/>
                <a:ea typeface="微软雅黑" panose="020B0503020204020204" pitchFamily="34" charset="-122"/>
              </a:rPr>
              <a:t>2</a:t>
            </a:r>
            <a:endParaRPr kumimoji="0" lang="zh-CN" altLang="en-US" sz="28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9" name="文本框 18"/>
          <p:cNvSpPr txBox="1"/>
          <p:nvPr>
            <p:custDataLst>
              <p:tags r:id="rId11"/>
            </p:custDataLst>
          </p:nvPr>
        </p:nvSpPr>
        <p:spPr>
          <a:xfrm>
            <a:off x="593090" y="2767965"/>
            <a:ext cx="2576830" cy="353060"/>
          </a:xfrm>
          <a:prstGeom prst="rect">
            <a:avLst/>
          </a:prstGeom>
          <a:noFill/>
        </p:spPr>
        <p:txBody>
          <a:bodyPr wrap="square" lIns="90000" tIns="46800" rIns="90000" bIns="0" anchor="b" anchorCtr="0"/>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lvl="0" algn="ctr">
              <a:lnSpc>
                <a:spcPct val="120000"/>
              </a:lnSpc>
              <a:buClrTx/>
              <a:buSzTx/>
              <a:buFontTx/>
            </a:pPr>
            <a:r>
              <a:rPr lang="en-US" altLang="zh-CN" sz="1600" b="1" spc="300" dirty="0">
                <a:latin typeface="微软雅黑" panose="020B0503020204020204" pitchFamily="34" charset="-122"/>
                <a:sym typeface="+mn-ea"/>
              </a:rPr>
              <a:t>1</a:t>
            </a:r>
            <a:r>
              <a:rPr lang="zh-CN" altLang="en-US" sz="1600" b="1" spc="300" dirty="0">
                <a:latin typeface="微软雅黑" panose="020B0503020204020204" pitchFamily="34" charset="-122"/>
                <a:sym typeface="+mn-ea"/>
              </a:rPr>
              <a:t>、如何源头分类</a:t>
            </a:r>
            <a:r>
              <a:rPr lang="zh-CN" altLang="en-US" sz="1600" b="1" spc="300" dirty="0">
                <a:latin typeface="微软雅黑" panose="020B0503020204020204" pitchFamily="34" charset="-122"/>
                <a:sym typeface="+mn-ea"/>
              </a:rPr>
              <a:t>收集</a:t>
            </a:r>
            <a:endParaRPr lang="zh-CN" altLang="en-US" sz="1600" b="1" spc="300" dirty="0">
              <a:latin typeface="微软雅黑" panose="020B0503020204020204" pitchFamily="34" charset="-122"/>
              <a:sym typeface="+mn-ea"/>
            </a:endParaRPr>
          </a:p>
        </p:txBody>
      </p:sp>
      <p:sp>
        <p:nvSpPr>
          <p:cNvPr id="14" name="文本框 13"/>
          <p:cNvSpPr txBox="1"/>
          <p:nvPr>
            <p:custDataLst>
              <p:tags r:id="rId12"/>
            </p:custDataLst>
          </p:nvPr>
        </p:nvSpPr>
        <p:spPr>
          <a:xfrm>
            <a:off x="395605" y="3244215"/>
            <a:ext cx="2774315" cy="1238250"/>
          </a:xfrm>
          <a:prstGeom prst="rect">
            <a:avLst/>
          </a:prstGeom>
          <a:noFill/>
        </p:spPr>
        <p:txBody>
          <a:bodyPr wrap="square" lIns="90000" tIns="0" rIns="90000" bIns="46800"/>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marL="171450" indent="-171450" algn="just">
              <a:lnSpc>
                <a:spcPct val="120000"/>
              </a:lnSpc>
              <a:buClr>
                <a:srgbClr val="0000FF"/>
              </a:buClr>
              <a:buFont typeface="Wingdings" panose="05000000000000000000" charset="0"/>
              <a:buChar char="u"/>
            </a:pPr>
            <a:r>
              <a:rPr lang="zh-CN" altLang="en-US" sz="1200" spc="150" dirty="0">
                <a:latin typeface="微软雅黑" panose="020B0503020204020204" pitchFamily="34" charset="-122"/>
                <a:ea typeface="微软雅黑" panose="020B0503020204020204" pitchFamily="34" charset="-122"/>
              </a:rPr>
              <a:t>固体、液体分开收集</a:t>
            </a:r>
            <a:endParaRPr lang="zh-CN" altLang="en-US" sz="1200" spc="150" dirty="0">
              <a:latin typeface="微软雅黑" panose="020B0503020204020204" pitchFamily="34" charset="-122"/>
              <a:ea typeface="微软雅黑" panose="020B0503020204020204" pitchFamily="34" charset="-122"/>
            </a:endParaRPr>
          </a:p>
          <a:p>
            <a:pPr marL="171450" indent="-171450" algn="just">
              <a:lnSpc>
                <a:spcPct val="120000"/>
              </a:lnSpc>
              <a:buClr>
                <a:srgbClr val="0000FF"/>
              </a:buClr>
              <a:buFont typeface="Wingdings" panose="05000000000000000000" charset="0"/>
              <a:buChar char="u"/>
            </a:pPr>
            <a:r>
              <a:rPr lang="zh-CN" altLang="en-US" sz="1200" spc="150" dirty="0">
                <a:latin typeface="微软雅黑" panose="020B0503020204020204" pitchFamily="34" charset="-122"/>
                <a:ea typeface="微软雅黑" panose="020B0503020204020204" pitchFamily="34" charset="-122"/>
                <a:cs typeface="+mn-ea"/>
              </a:rPr>
              <a:t>有机废液、无机废液、废酸液、废碱液、重金属废</a:t>
            </a:r>
            <a:r>
              <a:rPr lang="zh-CN" altLang="en-US" sz="1200" spc="150" dirty="0">
                <a:latin typeface="微软雅黑" panose="020B0503020204020204" pitchFamily="34" charset="-122"/>
                <a:ea typeface="微软雅黑" panose="020B0503020204020204" pitchFamily="34" charset="-122"/>
              </a:rPr>
              <a:t>液分开收集</a:t>
            </a:r>
            <a:endParaRPr lang="zh-CN" altLang="en-US" sz="1200" spc="150" dirty="0">
              <a:latin typeface="微软雅黑" panose="020B0503020204020204" pitchFamily="34" charset="-122"/>
              <a:ea typeface="微软雅黑" panose="020B0503020204020204" pitchFamily="34" charset="-122"/>
            </a:endParaRPr>
          </a:p>
          <a:p>
            <a:pPr marL="171450" indent="-171450" algn="just">
              <a:lnSpc>
                <a:spcPct val="120000"/>
              </a:lnSpc>
              <a:buClr>
                <a:srgbClr val="0000FF"/>
              </a:buClr>
              <a:buFont typeface="Wingdings" panose="05000000000000000000" charset="0"/>
              <a:buChar char="u"/>
            </a:pPr>
            <a:r>
              <a:rPr lang="zh-CN" altLang="en-US" sz="1200" spc="150" dirty="0">
                <a:latin typeface="微软雅黑" panose="020B0503020204020204" pitchFamily="34" charset="-122"/>
                <a:ea typeface="微软雅黑" panose="020B0503020204020204" pitchFamily="34" charset="-122"/>
              </a:rPr>
              <a:t>沾染废物</a:t>
            </a:r>
            <a:endParaRPr lang="zh-CN" altLang="en-US" sz="1200" spc="150" dirty="0">
              <a:latin typeface="微软雅黑" panose="020B0503020204020204" pitchFamily="34" charset="-122"/>
              <a:ea typeface="微软雅黑" panose="020B0503020204020204" pitchFamily="34" charset="-122"/>
            </a:endParaRPr>
          </a:p>
          <a:p>
            <a:pPr marL="171450" indent="-171450" algn="just">
              <a:lnSpc>
                <a:spcPct val="120000"/>
              </a:lnSpc>
              <a:buClr>
                <a:srgbClr val="0000FF"/>
              </a:buClr>
              <a:buFont typeface="Wingdings" panose="05000000000000000000" charset="0"/>
              <a:buChar char="u"/>
            </a:pPr>
            <a:r>
              <a:rPr lang="zh-CN" altLang="en-US" sz="1200" spc="150" dirty="0">
                <a:latin typeface="微软雅黑" panose="020B0503020204020204" pitchFamily="34" charset="-122"/>
                <a:ea typeface="微软雅黑" panose="020B0503020204020204" pitchFamily="34" charset="-122"/>
              </a:rPr>
              <a:t>废石棉</a:t>
            </a:r>
            <a:endParaRPr lang="zh-CN" altLang="en-US" sz="1200" spc="150" dirty="0">
              <a:latin typeface="微软雅黑" panose="020B0503020204020204" pitchFamily="34" charset="-122"/>
              <a:ea typeface="微软雅黑" panose="020B0503020204020204" pitchFamily="34" charset="-122"/>
            </a:endParaRPr>
          </a:p>
          <a:p>
            <a:pPr marL="171450" indent="-171450" algn="just">
              <a:lnSpc>
                <a:spcPct val="120000"/>
              </a:lnSpc>
              <a:buClr>
                <a:srgbClr val="0000FF"/>
              </a:buClr>
              <a:buFont typeface="Wingdings" panose="05000000000000000000" charset="0"/>
              <a:buChar char="u"/>
            </a:pPr>
            <a:r>
              <a:rPr lang="zh-CN" altLang="en-US" sz="1200" spc="150" dirty="0">
                <a:latin typeface="微软雅黑" panose="020B0503020204020204" pitchFamily="34" charset="-122"/>
                <a:sym typeface="+mn-ea"/>
              </a:rPr>
              <a:t>废弃药品</a:t>
            </a:r>
            <a:endParaRPr lang="zh-CN" altLang="en-US" sz="1200" spc="150" dirty="0">
              <a:latin typeface="微软雅黑" panose="020B0503020204020204" pitchFamily="34" charset="-122"/>
              <a:ea typeface="微软雅黑" panose="020B0503020204020204" pitchFamily="34" charset="-122"/>
            </a:endParaRPr>
          </a:p>
          <a:p>
            <a:pPr marL="171450" indent="-171450" algn="just">
              <a:lnSpc>
                <a:spcPct val="120000"/>
              </a:lnSpc>
              <a:buClr>
                <a:srgbClr val="0000FF"/>
              </a:buClr>
              <a:buFont typeface="Wingdings" panose="05000000000000000000" charset="0"/>
              <a:buChar char="u"/>
            </a:pPr>
            <a:endParaRPr lang="zh-CN" altLang="en-US" sz="1200" spc="150" dirty="0">
              <a:latin typeface="微软雅黑" panose="020B0503020204020204" pitchFamily="34" charset="-122"/>
              <a:ea typeface="微软雅黑" panose="020B0503020204020204" pitchFamily="34" charset="-122"/>
            </a:endParaRPr>
          </a:p>
          <a:p>
            <a:pPr marL="171450" indent="-171450" algn="just">
              <a:lnSpc>
                <a:spcPct val="120000"/>
              </a:lnSpc>
              <a:buClr>
                <a:srgbClr val="0000FF"/>
              </a:buClr>
              <a:buFont typeface="Wingdings" panose="05000000000000000000" charset="0"/>
              <a:buChar char="u"/>
            </a:pPr>
            <a:endParaRPr lang="zh-CN" altLang="en-US" sz="1200" spc="150" dirty="0">
              <a:latin typeface="微软雅黑" panose="020B0503020204020204" pitchFamily="34" charset="-122"/>
              <a:ea typeface="微软雅黑" panose="020B0503020204020204" pitchFamily="34" charset="-122"/>
            </a:endParaRPr>
          </a:p>
        </p:txBody>
      </p:sp>
      <p:sp>
        <p:nvSpPr>
          <p:cNvPr id="21" name="文本框 20"/>
          <p:cNvSpPr txBox="1"/>
          <p:nvPr>
            <p:custDataLst>
              <p:tags r:id="rId13"/>
            </p:custDataLst>
          </p:nvPr>
        </p:nvSpPr>
        <p:spPr>
          <a:xfrm>
            <a:off x="554355" y="4665980"/>
            <a:ext cx="2802890" cy="353060"/>
          </a:xfrm>
          <a:prstGeom prst="rect">
            <a:avLst/>
          </a:prstGeom>
          <a:noFill/>
        </p:spPr>
        <p:txBody>
          <a:bodyPr wrap="square" lIns="90000" tIns="46800" rIns="90000" bIns="0" anchor="b" anchorCtr="0"/>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r">
              <a:lnSpc>
                <a:spcPct val="120000"/>
              </a:lnSpc>
            </a:pPr>
            <a:r>
              <a:rPr lang="en-US" altLang="zh-CN" sz="1600" b="1" spc="300" dirty="0">
                <a:latin typeface="微软雅黑" panose="020B0503020204020204" pitchFamily="34" charset="-122"/>
                <a:ea typeface="微软雅黑" panose="020B0503020204020204" pitchFamily="34" charset="-122"/>
                <a:cs typeface="+mn-ea"/>
              </a:rPr>
              <a:t>2</a:t>
            </a:r>
            <a:r>
              <a:rPr lang="zh-CN" altLang="en-US" sz="1600" b="1" spc="300" dirty="0">
                <a:latin typeface="微软雅黑" panose="020B0503020204020204" pitchFamily="34" charset="-122"/>
                <a:ea typeface="微软雅黑" panose="020B0503020204020204" pitchFamily="34" charset="-122"/>
                <a:cs typeface="+mn-ea"/>
              </a:rPr>
              <a:t>、盛装容器有什么要求</a:t>
            </a:r>
            <a:endParaRPr lang="zh-CN" altLang="en-US" sz="1600" b="1" spc="300" dirty="0">
              <a:latin typeface="微软雅黑" panose="020B0503020204020204" pitchFamily="34" charset="-122"/>
              <a:ea typeface="微软雅黑" panose="020B0503020204020204" pitchFamily="34" charset="-122"/>
              <a:cs typeface="+mn-ea"/>
            </a:endParaRPr>
          </a:p>
        </p:txBody>
      </p:sp>
      <p:sp>
        <p:nvSpPr>
          <p:cNvPr id="22" name="文本框 21"/>
          <p:cNvSpPr txBox="1"/>
          <p:nvPr>
            <p:custDataLst>
              <p:tags r:id="rId14"/>
            </p:custDataLst>
          </p:nvPr>
        </p:nvSpPr>
        <p:spPr>
          <a:xfrm>
            <a:off x="394970" y="5104130"/>
            <a:ext cx="3595370" cy="1341120"/>
          </a:xfrm>
          <a:prstGeom prst="rect">
            <a:avLst/>
          </a:prstGeom>
          <a:noFill/>
        </p:spPr>
        <p:txBody>
          <a:bodyPr wrap="square" lIns="90000" tIns="0" rIns="90000" bIns="46800"/>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marL="285750" indent="-285750" algn="just">
              <a:lnSpc>
                <a:spcPct val="120000"/>
              </a:lnSpc>
              <a:buClr>
                <a:srgbClr val="0000FF"/>
              </a:buClr>
              <a:buFont typeface="Wingdings" panose="05000000000000000000" charset="0"/>
              <a:buChar char="u"/>
            </a:pPr>
            <a:r>
              <a:rPr lang="zh-CN" altLang="en-US" sz="1200" spc="150" dirty="0">
                <a:latin typeface="微软雅黑" panose="020B0503020204020204" pitchFamily="34" charset="-122"/>
                <a:ea typeface="微软雅黑" panose="020B0503020204020204" pitchFamily="34" charset="-122"/>
              </a:rPr>
              <a:t>容器密闭，盛装物密封</a:t>
            </a:r>
            <a:endParaRPr lang="zh-CN" altLang="en-US" sz="1200" spc="150" dirty="0">
              <a:latin typeface="微软雅黑" panose="020B0503020204020204" pitchFamily="34" charset="-122"/>
              <a:ea typeface="微软雅黑" panose="020B0503020204020204" pitchFamily="34" charset="-122"/>
            </a:endParaRPr>
          </a:p>
          <a:p>
            <a:pPr marL="285750" indent="-285750" algn="just">
              <a:lnSpc>
                <a:spcPct val="120000"/>
              </a:lnSpc>
              <a:buClr>
                <a:srgbClr val="0000FF"/>
              </a:buClr>
              <a:buFont typeface="Wingdings" panose="05000000000000000000" charset="0"/>
              <a:buChar char="u"/>
            </a:pPr>
            <a:r>
              <a:rPr lang="zh-CN" altLang="en-US" sz="1200" spc="150" dirty="0">
                <a:latin typeface="微软雅黑" panose="020B0503020204020204" pitchFamily="34" charset="-122"/>
                <a:ea typeface="微软雅黑" panose="020B0503020204020204" pitchFamily="34" charset="-122"/>
              </a:rPr>
              <a:t>性质相容，不发生反应（</a:t>
            </a:r>
            <a:r>
              <a:rPr lang="en-US" altLang="zh-CN" sz="1200" spc="150" dirty="0">
                <a:latin typeface="微软雅黑" panose="020B0503020204020204" pitchFamily="34" charset="-122"/>
                <a:ea typeface="微软雅黑" panose="020B0503020204020204" pitchFamily="34" charset="-122"/>
              </a:rPr>
              <a:t>HDPE</a:t>
            </a:r>
            <a:r>
              <a:rPr lang="zh-CN" altLang="en-US" sz="1200" spc="150" dirty="0">
                <a:latin typeface="微软雅黑" panose="020B0503020204020204" pitchFamily="34" charset="-122"/>
                <a:ea typeface="微软雅黑" panose="020B0503020204020204" pitchFamily="34" charset="-122"/>
              </a:rPr>
              <a:t>、</a:t>
            </a:r>
            <a:r>
              <a:rPr lang="en-US" altLang="zh-CN" sz="1200" spc="150" dirty="0">
                <a:latin typeface="微软雅黑" panose="020B0503020204020204" pitchFamily="34" charset="-122"/>
                <a:ea typeface="微软雅黑" panose="020B0503020204020204" pitchFamily="34" charset="-122"/>
              </a:rPr>
              <a:t>PTFE)</a:t>
            </a:r>
            <a:endParaRPr lang="zh-CN" altLang="en-US" sz="1200" spc="150" dirty="0">
              <a:latin typeface="微软雅黑" panose="020B0503020204020204" pitchFamily="34" charset="-122"/>
              <a:ea typeface="微软雅黑" panose="020B0503020204020204" pitchFamily="34" charset="-122"/>
            </a:endParaRPr>
          </a:p>
          <a:p>
            <a:pPr marL="285750" indent="-285750" algn="just">
              <a:lnSpc>
                <a:spcPct val="120000"/>
              </a:lnSpc>
              <a:buClr>
                <a:srgbClr val="0000FF"/>
              </a:buClr>
              <a:buFont typeface="Wingdings" panose="05000000000000000000" charset="0"/>
              <a:buChar char="u"/>
            </a:pPr>
            <a:r>
              <a:rPr lang="zh-CN" altLang="en-US" sz="1200" spc="150" dirty="0">
                <a:latin typeface="微软雅黑" panose="020B0503020204020204" pitchFamily="34" charset="-122"/>
                <a:ea typeface="微软雅黑" panose="020B0503020204020204" pitchFamily="34" charset="-122"/>
              </a:rPr>
              <a:t>容器完好，无破损，无形变</a:t>
            </a:r>
            <a:endParaRPr lang="zh-CN" altLang="en-US" sz="1200" spc="150" dirty="0">
              <a:latin typeface="微软雅黑" panose="020B0503020204020204" pitchFamily="34" charset="-122"/>
              <a:ea typeface="微软雅黑" panose="020B0503020204020204" pitchFamily="34" charset="-122"/>
            </a:endParaRPr>
          </a:p>
          <a:p>
            <a:pPr marL="285750" indent="-285750" algn="just">
              <a:lnSpc>
                <a:spcPct val="120000"/>
              </a:lnSpc>
              <a:buClr>
                <a:srgbClr val="0000FF"/>
              </a:buClr>
              <a:buFont typeface="Wingdings" panose="05000000000000000000" charset="0"/>
              <a:buChar char="u"/>
            </a:pPr>
            <a:r>
              <a:rPr lang="zh-CN" altLang="en-US" sz="1200" spc="150" dirty="0">
                <a:latin typeface="微软雅黑" panose="020B0503020204020204" pitchFamily="34" charset="-122"/>
                <a:ea typeface="微软雅黑" panose="020B0503020204020204" pitchFamily="34" charset="-122"/>
              </a:rPr>
              <a:t>见光易分解的废弃物应选择不透光的容器进行放置</a:t>
            </a:r>
            <a:endParaRPr lang="zh-CN" altLang="en-US" sz="1200" spc="150" dirty="0">
              <a:latin typeface="微软雅黑" panose="020B0503020204020204" pitchFamily="34" charset="-122"/>
              <a:ea typeface="微软雅黑" panose="020B0503020204020204" pitchFamily="34" charset="-122"/>
            </a:endParaRPr>
          </a:p>
          <a:p>
            <a:pPr marL="285750" indent="-285750" algn="just">
              <a:lnSpc>
                <a:spcPct val="120000"/>
              </a:lnSpc>
              <a:buClr>
                <a:srgbClr val="0000FF"/>
              </a:buClr>
              <a:buFont typeface="Wingdings" panose="05000000000000000000" charset="0"/>
              <a:buChar char="u"/>
            </a:pPr>
            <a:endParaRPr lang="zh-CN" altLang="en-US" sz="1200" spc="150" dirty="0">
              <a:latin typeface="微软雅黑" panose="020B0503020204020204" pitchFamily="34" charset="-122"/>
              <a:ea typeface="微软雅黑" panose="020B0503020204020204" pitchFamily="34" charset="-122"/>
            </a:endParaRPr>
          </a:p>
          <a:p>
            <a:pPr marL="285750" indent="-285750" algn="just">
              <a:lnSpc>
                <a:spcPct val="120000"/>
              </a:lnSpc>
              <a:buClr>
                <a:srgbClr val="0000FF"/>
              </a:buClr>
              <a:buFont typeface="Wingdings" panose="05000000000000000000" charset="0"/>
              <a:buChar char="u"/>
            </a:pPr>
            <a:endParaRPr lang="zh-CN" altLang="en-US" sz="1200" spc="150" dirty="0">
              <a:latin typeface="微软雅黑" panose="020B0503020204020204" pitchFamily="34" charset="-122"/>
              <a:ea typeface="微软雅黑" panose="020B0503020204020204" pitchFamily="34" charset="-122"/>
            </a:endParaRPr>
          </a:p>
          <a:p>
            <a:pPr algn="just">
              <a:lnSpc>
                <a:spcPct val="120000"/>
              </a:lnSpc>
            </a:pPr>
            <a:endParaRPr lang="zh-CN" altLang="en-US" sz="1200" spc="150" dirty="0">
              <a:latin typeface="微软雅黑" panose="020B0503020204020204" pitchFamily="34" charset="-122"/>
              <a:ea typeface="微软雅黑" panose="020B0503020204020204" pitchFamily="34" charset="-122"/>
            </a:endParaRPr>
          </a:p>
          <a:p>
            <a:pPr algn="just">
              <a:lnSpc>
                <a:spcPct val="120000"/>
              </a:lnSpc>
            </a:pPr>
            <a:endParaRPr lang="zh-CN" altLang="en-US" sz="1200" spc="150" dirty="0">
              <a:latin typeface="微软雅黑" panose="020B0503020204020204" pitchFamily="34" charset="-122"/>
              <a:ea typeface="微软雅黑" panose="020B0503020204020204" pitchFamily="34" charset="-122"/>
            </a:endParaRPr>
          </a:p>
          <a:p>
            <a:pPr algn="just">
              <a:lnSpc>
                <a:spcPct val="120000"/>
              </a:lnSpc>
            </a:pPr>
            <a:endParaRPr lang="zh-CN" altLang="en-US" sz="1200" spc="150" dirty="0">
              <a:latin typeface="微软雅黑" panose="020B0503020204020204" pitchFamily="34" charset="-122"/>
              <a:ea typeface="微软雅黑" panose="020B0503020204020204" pitchFamily="34" charset="-122"/>
            </a:endParaRPr>
          </a:p>
        </p:txBody>
      </p:sp>
      <p:sp>
        <p:nvSpPr>
          <p:cNvPr id="23" name="文本框 22"/>
          <p:cNvSpPr txBox="1"/>
          <p:nvPr>
            <p:custDataLst>
              <p:tags r:id="rId15"/>
            </p:custDataLst>
          </p:nvPr>
        </p:nvSpPr>
        <p:spPr>
          <a:xfrm>
            <a:off x="8448675" y="2985770"/>
            <a:ext cx="3133725" cy="353060"/>
          </a:xfrm>
          <a:prstGeom prst="rect">
            <a:avLst/>
          </a:prstGeom>
          <a:noFill/>
        </p:spPr>
        <p:txBody>
          <a:bodyPr wrap="square" lIns="90000" tIns="46800" rIns="90000" bIns="0" anchor="b" anchorCtr="0"/>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r>
              <a:rPr lang="en-US" altLang="zh-CN" sz="1600" b="1" spc="300" dirty="0">
                <a:latin typeface="微软雅黑" panose="020B0503020204020204" pitchFamily="34" charset="-122"/>
                <a:ea typeface="微软雅黑" panose="020B0503020204020204" pitchFamily="34" charset="-122"/>
                <a:cs typeface="+mn-ea"/>
              </a:rPr>
              <a:t>3</a:t>
            </a:r>
            <a:r>
              <a:rPr lang="zh-CN" altLang="en-US" sz="1600" b="1" spc="300" dirty="0">
                <a:latin typeface="微软雅黑" panose="020B0503020204020204" pitchFamily="34" charset="-122"/>
                <a:ea typeface="微软雅黑" panose="020B0503020204020204" pitchFamily="34" charset="-122"/>
                <a:cs typeface="+mn-ea"/>
              </a:rPr>
              <a:t>、贮存要求</a:t>
            </a:r>
            <a:endParaRPr lang="zh-CN" altLang="en-US" sz="1600" b="1" spc="300" dirty="0">
              <a:latin typeface="微软雅黑" panose="020B0503020204020204" pitchFamily="34" charset="-122"/>
              <a:ea typeface="微软雅黑" panose="020B0503020204020204" pitchFamily="34" charset="-122"/>
              <a:cs typeface="+mn-ea"/>
            </a:endParaRPr>
          </a:p>
        </p:txBody>
      </p:sp>
      <p:sp>
        <p:nvSpPr>
          <p:cNvPr id="24" name="文本框 23"/>
          <p:cNvSpPr txBox="1"/>
          <p:nvPr>
            <p:custDataLst>
              <p:tags r:id="rId16"/>
            </p:custDataLst>
          </p:nvPr>
        </p:nvSpPr>
        <p:spPr>
          <a:xfrm>
            <a:off x="8115935" y="3444240"/>
            <a:ext cx="3768090" cy="2262505"/>
          </a:xfrm>
          <a:prstGeom prst="rect">
            <a:avLst/>
          </a:prstGeom>
          <a:noFill/>
        </p:spPr>
        <p:txBody>
          <a:bodyPr wrap="square" lIns="90000" tIns="0" rIns="90000" bIns="46800"/>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marL="285750" lvl="0" indent="-285750" algn="just">
              <a:lnSpc>
                <a:spcPct val="120000"/>
              </a:lnSpc>
              <a:buClr>
                <a:srgbClr val="0000FF"/>
              </a:buClr>
              <a:buSzTx/>
              <a:buFont typeface="Wingdings" panose="05000000000000000000" charset="0"/>
              <a:buChar char="u"/>
            </a:pPr>
            <a:r>
              <a:rPr lang="zh-CN" altLang="en-US" sz="1200" spc="150" dirty="0">
                <a:latin typeface="微软雅黑" panose="020B0503020204020204" pitchFamily="34" charset="-122"/>
                <a:sym typeface="+mn-ea"/>
              </a:rPr>
              <a:t>依据危险废物特性分开贮存，可以在同一房间，不同危废贮存区域应有明显界限</a:t>
            </a:r>
            <a:endParaRPr lang="zh-CN" altLang="en-US" sz="1200" spc="150" dirty="0">
              <a:latin typeface="微软雅黑" panose="020B0503020204020204" pitchFamily="34" charset="-122"/>
              <a:sym typeface="+mn-ea"/>
            </a:endParaRPr>
          </a:p>
          <a:p>
            <a:pPr marL="285750" lvl="0" indent="-285750" algn="just">
              <a:lnSpc>
                <a:spcPct val="120000"/>
              </a:lnSpc>
              <a:buClr>
                <a:srgbClr val="0000FF"/>
              </a:buClr>
              <a:buSzTx/>
              <a:buFont typeface="Wingdings" panose="05000000000000000000" charset="0"/>
              <a:buChar char="u"/>
            </a:pPr>
            <a:r>
              <a:rPr lang="zh-CN" altLang="en-US" sz="1200" spc="150" dirty="0">
                <a:latin typeface="微软雅黑" panose="020B0503020204020204" pitchFamily="34" charset="-122"/>
                <a:sym typeface="+mn-ea"/>
              </a:rPr>
              <a:t>可能会产生有毒有害废气物品应放置在具备吸收净化设备的贮存区域中</a:t>
            </a:r>
            <a:endParaRPr lang="zh-CN" altLang="en-US" sz="1200" spc="150" dirty="0">
              <a:latin typeface="微软雅黑" panose="020B0503020204020204" pitchFamily="34" charset="-122"/>
              <a:sym typeface="+mn-ea"/>
            </a:endParaRPr>
          </a:p>
          <a:p>
            <a:pPr marL="285750" lvl="0" indent="-285750" algn="just">
              <a:lnSpc>
                <a:spcPct val="120000"/>
              </a:lnSpc>
              <a:buClr>
                <a:srgbClr val="0000FF"/>
              </a:buClr>
              <a:buSzTx/>
              <a:buFont typeface="Wingdings" panose="05000000000000000000" charset="0"/>
              <a:buChar char="u"/>
            </a:pPr>
            <a:r>
              <a:rPr lang="zh-CN" altLang="en-US" sz="1200" spc="150" dirty="0">
                <a:latin typeface="微软雅黑" panose="020B0503020204020204" pitchFamily="34" charset="-122"/>
                <a:sym typeface="+mn-ea"/>
              </a:rPr>
              <a:t>暂存区的危险废物短期存放，及时</a:t>
            </a:r>
            <a:r>
              <a:rPr lang="zh-CN" altLang="en-US" sz="1200" spc="150" dirty="0">
                <a:latin typeface="微软雅黑" panose="020B0503020204020204" pitchFamily="34" charset="-122"/>
                <a:sym typeface="+mn-ea"/>
              </a:rPr>
              <a:t>转运</a:t>
            </a:r>
            <a:endParaRPr lang="zh-CN" altLang="en-US" sz="1200" spc="150" dirty="0">
              <a:latin typeface="微软雅黑" panose="020B0503020204020204" pitchFamily="34" charset="-122"/>
              <a:sym typeface="+mn-ea"/>
            </a:endParaRPr>
          </a:p>
          <a:p>
            <a:pPr marL="285750" lvl="0" indent="-285750" algn="just">
              <a:lnSpc>
                <a:spcPct val="120000"/>
              </a:lnSpc>
              <a:buClr>
                <a:srgbClr val="0000FF"/>
              </a:buClr>
              <a:buSzTx/>
              <a:buFont typeface="Wingdings" panose="05000000000000000000" charset="0"/>
              <a:buChar char="u"/>
            </a:pPr>
            <a:r>
              <a:rPr lang="zh-CN" altLang="en-US" sz="1200" spc="150" dirty="0">
                <a:latin typeface="微软雅黑" panose="020B0503020204020204" pitchFamily="34" charset="-122"/>
                <a:sym typeface="+mn-ea"/>
              </a:rPr>
              <a:t>涉危险化学品过期药品应按照危险化学品贮存通则等相关要求进行贮存；</a:t>
            </a:r>
            <a:endParaRPr lang="zh-CN" altLang="en-US" sz="1200" spc="150" dirty="0">
              <a:latin typeface="微软雅黑" panose="020B0503020204020204" pitchFamily="34" charset="-122"/>
              <a:sym typeface="+mn-ea"/>
            </a:endParaRPr>
          </a:p>
          <a:p>
            <a:pPr marL="285750" lvl="0" indent="-285750" algn="just">
              <a:lnSpc>
                <a:spcPct val="120000"/>
              </a:lnSpc>
              <a:buClr>
                <a:srgbClr val="0000FF"/>
              </a:buClr>
              <a:buSzTx/>
              <a:buFont typeface="Wingdings" panose="05000000000000000000" charset="0"/>
              <a:buChar char="u"/>
            </a:pPr>
            <a:r>
              <a:rPr lang="zh-CN" altLang="en-US" sz="1200" spc="150" dirty="0">
                <a:latin typeface="微软雅黑" panose="020B0503020204020204" pitchFamily="34" charset="-122"/>
                <a:sym typeface="+mn-ea"/>
              </a:rPr>
              <a:t>闪点达到甲乙类物质的废物应放到相应等级库房中进行</a:t>
            </a:r>
            <a:r>
              <a:rPr lang="zh-CN" altLang="en-US" sz="1200" spc="150" dirty="0">
                <a:latin typeface="微软雅黑" panose="020B0503020204020204" pitchFamily="34" charset="-122"/>
                <a:sym typeface="+mn-ea"/>
              </a:rPr>
              <a:t>存放。</a:t>
            </a:r>
            <a:endParaRPr lang="zh-CN" altLang="en-US" sz="1200" spc="150" dirty="0">
              <a:latin typeface="微软雅黑" panose="020B0503020204020204" pitchFamily="34" charset="-122"/>
              <a:sym typeface="+mn-ea"/>
            </a:endParaRPr>
          </a:p>
          <a:p>
            <a:pPr marL="285750" lvl="0" indent="-285750" algn="just">
              <a:lnSpc>
                <a:spcPct val="120000"/>
              </a:lnSpc>
              <a:buClr>
                <a:srgbClr val="0000FF"/>
              </a:buClr>
              <a:buSzTx/>
              <a:buFont typeface="Wingdings" panose="05000000000000000000" charset="0"/>
              <a:buChar char="u"/>
            </a:pPr>
            <a:endParaRPr lang="zh-CN" altLang="en-US" sz="1200" spc="150" dirty="0">
              <a:latin typeface="微软雅黑" panose="020B0503020204020204" pitchFamily="34" charset="-122"/>
              <a:sym typeface="+mn-ea"/>
            </a:endParaRPr>
          </a:p>
        </p:txBody>
      </p:sp>
      <p:sp>
        <p:nvSpPr>
          <p:cNvPr id="26" name="Shape 11364"/>
          <p:cNvSpPr/>
          <p:nvPr>
            <p:custDataLst>
              <p:tags r:id="rId17"/>
            </p:custDataLst>
          </p:nvPr>
        </p:nvSpPr>
        <p:spPr>
          <a:xfrm>
            <a:off x="7715322" y="4701783"/>
            <a:ext cx="432058" cy="154466"/>
          </a:xfrm>
          <a:custGeom>
            <a:avLst/>
            <a:gdLst/>
            <a:ahLst/>
            <a:cxnLst>
              <a:cxn ang="0">
                <a:pos x="wd2" y="hd2"/>
              </a:cxn>
              <a:cxn ang="5400000">
                <a:pos x="wd2" y="hd2"/>
              </a:cxn>
              <a:cxn ang="10800000">
                <a:pos x="wd2" y="hd2"/>
              </a:cxn>
              <a:cxn ang="16200000">
                <a:pos x="wd2" y="hd2"/>
              </a:cxn>
            </a:cxnLst>
            <a:rect l="0" t="0" r="r" b="b"/>
            <a:pathLst>
              <a:path w="21600" h="21600" extrusionOk="0">
                <a:moveTo>
                  <a:pt x="0" y="16199"/>
                </a:moveTo>
                <a:cubicBezTo>
                  <a:pt x="0" y="19169"/>
                  <a:pt x="868" y="21600"/>
                  <a:pt x="1929" y="21600"/>
                </a:cubicBezTo>
                <a:lnTo>
                  <a:pt x="19673" y="21600"/>
                </a:lnTo>
                <a:cubicBezTo>
                  <a:pt x="20733" y="21600"/>
                  <a:pt x="21600" y="19169"/>
                  <a:pt x="21600" y="16199"/>
                </a:cubicBezTo>
                <a:lnTo>
                  <a:pt x="21600" y="0"/>
                </a:lnTo>
                <a:lnTo>
                  <a:pt x="13500" y="0"/>
                </a:lnTo>
                <a:lnTo>
                  <a:pt x="13500" y="5397"/>
                </a:lnTo>
                <a:cubicBezTo>
                  <a:pt x="13500" y="6580"/>
                  <a:pt x="13150" y="7560"/>
                  <a:pt x="12730" y="7560"/>
                </a:cubicBezTo>
                <a:lnTo>
                  <a:pt x="8872" y="7560"/>
                </a:lnTo>
                <a:cubicBezTo>
                  <a:pt x="8449" y="7560"/>
                  <a:pt x="8100" y="6580"/>
                  <a:pt x="8100" y="5397"/>
                </a:cubicBezTo>
                <a:lnTo>
                  <a:pt x="8100" y="0"/>
                </a:lnTo>
                <a:lnTo>
                  <a:pt x="0" y="0"/>
                </a:lnTo>
                <a:cubicBezTo>
                  <a:pt x="0" y="0"/>
                  <a:pt x="0" y="16199"/>
                  <a:pt x="0" y="16199"/>
                </a:cubicBezTo>
                <a:close/>
              </a:path>
            </a:pathLst>
          </a:custGeom>
        </p:spPr>
        <p:style>
          <a:lnRef idx="2">
            <a:schemeClr val="dk1"/>
          </a:lnRef>
          <a:fillRef idx="1">
            <a:schemeClr val="lt1"/>
          </a:fillRef>
          <a:effectRef idx="0">
            <a:schemeClr val="dk1"/>
          </a:effectRef>
          <a:fontRef idx="minor">
            <a:schemeClr val="dk1"/>
          </a:fontRef>
        </p:style>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27" name="Shape 11365"/>
          <p:cNvSpPr/>
          <p:nvPr>
            <p:custDataLst>
              <p:tags r:id="rId18"/>
            </p:custDataLst>
          </p:nvPr>
        </p:nvSpPr>
        <p:spPr>
          <a:xfrm>
            <a:off x="7895006" y="4701783"/>
            <a:ext cx="61714" cy="308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p:spPr>
        <p:style>
          <a:lnRef idx="2">
            <a:schemeClr val="dk1"/>
          </a:lnRef>
          <a:fillRef idx="1">
            <a:schemeClr val="lt1"/>
          </a:fillRef>
          <a:effectRef idx="0">
            <a:schemeClr val="dk1"/>
          </a:effectRef>
          <a:fontRef idx="minor">
            <a:schemeClr val="dk1"/>
          </a:fontRef>
        </p:style>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28" name="Shape 11366"/>
          <p:cNvSpPr/>
          <p:nvPr>
            <p:custDataLst>
              <p:tags r:id="rId19"/>
            </p:custDataLst>
          </p:nvPr>
        </p:nvSpPr>
        <p:spPr>
          <a:xfrm>
            <a:off x="7715322" y="4482171"/>
            <a:ext cx="432058" cy="193087"/>
          </a:xfrm>
          <a:custGeom>
            <a:avLst/>
            <a:gdLst/>
            <a:ahLst/>
            <a:cxnLst>
              <a:cxn ang="0">
                <a:pos x="wd2" y="hd2"/>
              </a:cxn>
              <a:cxn ang="5400000">
                <a:pos x="wd2" y="hd2"/>
              </a:cxn>
              <a:cxn ang="10800000">
                <a:pos x="wd2" y="hd2"/>
              </a:cxn>
              <a:cxn ang="16200000">
                <a:pos x="wd2" y="hd2"/>
              </a:cxn>
            </a:cxnLst>
            <a:rect l="0" t="0" r="r" b="b"/>
            <a:pathLst>
              <a:path w="21600" h="21600" extrusionOk="0">
                <a:moveTo>
                  <a:pt x="7715" y="3456"/>
                </a:moveTo>
                <a:lnTo>
                  <a:pt x="13886" y="3456"/>
                </a:lnTo>
                <a:lnTo>
                  <a:pt x="13886" y="6912"/>
                </a:lnTo>
                <a:lnTo>
                  <a:pt x="7715" y="6912"/>
                </a:lnTo>
                <a:cubicBezTo>
                  <a:pt x="7715" y="6912"/>
                  <a:pt x="7715" y="3456"/>
                  <a:pt x="7715" y="3456"/>
                </a:cubicBezTo>
                <a:close/>
                <a:moveTo>
                  <a:pt x="0" y="21600"/>
                </a:moveTo>
                <a:lnTo>
                  <a:pt x="21600" y="21600"/>
                </a:lnTo>
                <a:lnTo>
                  <a:pt x="21600" y="11231"/>
                </a:lnTo>
                <a:cubicBezTo>
                  <a:pt x="21600" y="8858"/>
                  <a:pt x="20733" y="6912"/>
                  <a:pt x="19673" y="6912"/>
                </a:cubicBezTo>
                <a:lnTo>
                  <a:pt x="15431" y="6912"/>
                </a:lnTo>
                <a:lnTo>
                  <a:pt x="15431" y="2591"/>
                </a:lnTo>
                <a:cubicBezTo>
                  <a:pt x="15431" y="1162"/>
                  <a:pt x="14910" y="0"/>
                  <a:pt x="14273" y="0"/>
                </a:cubicBezTo>
                <a:lnTo>
                  <a:pt x="7329" y="0"/>
                </a:lnTo>
                <a:cubicBezTo>
                  <a:pt x="6689" y="0"/>
                  <a:pt x="6171" y="1162"/>
                  <a:pt x="6171" y="2591"/>
                </a:cubicBezTo>
                <a:lnTo>
                  <a:pt x="6171" y="6912"/>
                </a:lnTo>
                <a:lnTo>
                  <a:pt x="1929" y="6912"/>
                </a:lnTo>
                <a:cubicBezTo>
                  <a:pt x="868" y="6912"/>
                  <a:pt x="0" y="8858"/>
                  <a:pt x="0" y="11231"/>
                </a:cubicBezTo>
                <a:cubicBezTo>
                  <a:pt x="0" y="11231"/>
                  <a:pt x="0" y="21600"/>
                  <a:pt x="0" y="21600"/>
                </a:cubicBezTo>
                <a:close/>
              </a:path>
            </a:pathLst>
          </a:custGeom>
        </p:spPr>
        <p:style>
          <a:lnRef idx="2">
            <a:schemeClr val="dk1"/>
          </a:lnRef>
          <a:fillRef idx="1">
            <a:schemeClr val="lt1"/>
          </a:fillRef>
          <a:effectRef idx="0">
            <a:schemeClr val="dk1"/>
          </a:effectRef>
          <a:fontRef idx="minor">
            <a:schemeClr val="dk1"/>
          </a:fontRef>
        </p:style>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32" name="线条"/>
          <p:cNvSpPr/>
          <p:nvPr>
            <p:custDataLst>
              <p:tags r:id="rId20"/>
            </p:custDataLst>
          </p:nvPr>
        </p:nvSpPr>
        <p:spPr>
          <a:xfrm flipV="1">
            <a:off x="7220511" y="4669211"/>
            <a:ext cx="250849" cy="0"/>
          </a:xfrm>
          <a:prstGeom prst="line">
            <a:avLst/>
          </a:prstGeom>
          <a:ln w="12700">
            <a:solidFill>
              <a:srgbClr val="ADB9CA"/>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Tree>
    <p:custDataLst>
      <p:tags r:id="rId2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右箭头 8"/>
          <p:cNvSpPr/>
          <p:nvPr/>
        </p:nvSpPr>
        <p:spPr>
          <a:xfrm>
            <a:off x="5681345" y="3646805"/>
            <a:ext cx="2541270" cy="948690"/>
          </a:xfrm>
          <a:prstGeom prst="rightArrow">
            <a:avLst/>
          </a:prstGeom>
          <a:solidFill>
            <a:schemeClr val="accent3">
              <a:lumMod val="7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r>
              <a:rPr lang="zh-CN" altLang="en-US" sz="2800" b="1" dirty="0" smtClean="0"/>
              <a:t>           </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683260" y="1915795"/>
            <a:ext cx="10983595" cy="706755"/>
          </a:xfrm>
          <a:prstGeom prst="rect">
            <a:avLst/>
          </a:prstGeom>
          <a:noFill/>
        </p:spPr>
        <p:txBody>
          <a:bodyPr wrap="square" rtlCol="0" anchor="t">
            <a:spAutoFit/>
          </a:bodyPr>
          <a:p>
            <a:r>
              <a:rPr lang="zh-CN" sz="2000">
                <a:sym typeface="+mn-ea"/>
              </a:rPr>
              <a:t>第八十一条</a:t>
            </a:r>
            <a:r>
              <a:rPr lang="en-US" altLang="zh-CN" sz="2000">
                <a:sym typeface="+mn-ea"/>
              </a:rPr>
              <a:t>  </a:t>
            </a:r>
            <a:r>
              <a:rPr sz="2000"/>
              <a:t>收集、贮存危险废物，应当按照危险废物特性</a:t>
            </a:r>
            <a:r>
              <a:rPr sz="2000">
                <a:solidFill>
                  <a:srgbClr val="C00000"/>
                </a:solidFill>
              </a:rPr>
              <a:t>分类</a:t>
            </a:r>
            <a:r>
              <a:rPr sz="2000"/>
              <a:t>进行。禁止混合收集、贮存、运输、处置性质不相容而未经安全性处置的危险废物。</a:t>
            </a:r>
            <a:endParaRPr sz="2000"/>
          </a:p>
        </p:txBody>
      </p:sp>
      <p:pic>
        <p:nvPicPr>
          <p:cNvPr id="6" name="图片 5"/>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558800" y="2622550"/>
            <a:ext cx="5307965" cy="4019550"/>
          </a:xfrm>
          <a:prstGeom prst="rect">
            <a:avLst/>
          </a:prstGeom>
        </p:spPr>
      </p:pic>
      <p:sp>
        <p:nvSpPr>
          <p:cNvPr id="5" name="文本框 4"/>
          <p:cNvSpPr txBox="1"/>
          <p:nvPr>
            <p:custDataLst>
              <p:tags r:id="rId3"/>
            </p:custDataLst>
          </p:nvPr>
        </p:nvSpPr>
        <p:spPr>
          <a:xfrm>
            <a:off x="8346440" y="2622550"/>
            <a:ext cx="3458210" cy="3399155"/>
          </a:xfrm>
          <a:prstGeom prst="rect">
            <a:avLst/>
          </a:prstGeom>
          <a:noFill/>
        </p:spPr>
        <p:txBody>
          <a:bodyPr wrap="square" lIns="90000" tIns="0" rIns="90000" bIns="46800"/>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indent="0" algn="ctr">
              <a:lnSpc>
                <a:spcPct val="120000"/>
              </a:lnSpc>
              <a:buClr>
                <a:srgbClr val="0000FF"/>
              </a:buClr>
              <a:buFont typeface="Wingdings" panose="05000000000000000000" charset="0"/>
              <a:buNone/>
            </a:pPr>
            <a:r>
              <a:rPr lang="zh-CN" altLang="en-US" sz="1400" spc="150" dirty="0">
                <a:solidFill>
                  <a:schemeClr val="tx1"/>
                </a:solidFill>
                <a:latin typeface="微软雅黑" panose="020B0503020204020204" pitchFamily="34" charset="-122"/>
                <a:ea typeface="微软雅黑" panose="020B0503020204020204" pitchFamily="34" charset="-122"/>
              </a:rPr>
              <a:t>分类收集优先顺序</a:t>
            </a:r>
            <a:endParaRPr lang="zh-CN" altLang="en-US" sz="1400" spc="150" dirty="0">
              <a:solidFill>
                <a:schemeClr val="tx1"/>
              </a:solidFill>
              <a:latin typeface="微软雅黑" panose="020B0503020204020204" pitchFamily="34" charset="-122"/>
              <a:ea typeface="微软雅黑" panose="020B0503020204020204" pitchFamily="34" charset="-122"/>
            </a:endParaRPr>
          </a:p>
          <a:p>
            <a:pPr marL="171450" indent="-171450" algn="just">
              <a:lnSpc>
                <a:spcPct val="120000"/>
              </a:lnSpc>
              <a:buClr>
                <a:srgbClr val="0000FF"/>
              </a:buClr>
              <a:buFont typeface="Wingdings" panose="05000000000000000000" charset="0"/>
              <a:buChar char="u"/>
            </a:pPr>
            <a:r>
              <a:rPr lang="zh-CN" altLang="en-US" sz="1400" spc="150" dirty="0">
                <a:solidFill>
                  <a:schemeClr val="tx1"/>
                </a:solidFill>
                <a:latin typeface="微软雅黑" panose="020B0503020204020204" pitchFamily="34" charset="-122"/>
                <a:ea typeface="微软雅黑" panose="020B0503020204020204" pitchFamily="34" charset="-122"/>
              </a:rPr>
              <a:t>固体、液体分开收集</a:t>
            </a:r>
            <a:endParaRPr lang="zh-CN" altLang="en-US" sz="1400" spc="150" dirty="0">
              <a:solidFill>
                <a:schemeClr val="tx1"/>
              </a:solidFill>
              <a:latin typeface="微软雅黑" panose="020B0503020204020204" pitchFamily="34" charset="-122"/>
              <a:ea typeface="微软雅黑" panose="020B0503020204020204" pitchFamily="34" charset="-122"/>
            </a:endParaRPr>
          </a:p>
          <a:p>
            <a:pPr marL="171450" indent="-171450" algn="just">
              <a:lnSpc>
                <a:spcPct val="120000"/>
              </a:lnSpc>
              <a:buClr>
                <a:srgbClr val="0000FF"/>
              </a:buClr>
              <a:buFont typeface="Wingdings" panose="05000000000000000000" charset="0"/>
              <a:buChar char="u"/>
            </a:pPr>
            <a:r>
              <a:rPr lang="zh-CN" altLang="en-US" sz="1400" spc="150" dirty="0">
                <a:solidFill>
                  <a:schemeClr val="tx1"/>
                </a:solidFill>
                <a:latin typeface="微软雅黑" panose="020B0503020204020204" pitchFamily="34" charset="-122"/>
                <a:ea typeface="微软雅黑" panose="020B0503020204020204" pitchFamily="34" charset="-122"/>
                <a:cs typeface="+mn-ea"/>
              </a:rPr>
              <a:t>废液（有机废液、无机废液）</a:t>
            </a:r>
            <a:endParaRPr lang="zh-CN" altLang="en-US" sz="1400" spc="150" dirty="0">
              <a:solidFill>
                <a:schemeClr val="tx1"/>
              </a:solidFill>
              <a:latin typeface="微软雅黑" panose="020B0503020204020204" pitchFamily="34" charset="-122"/>
              <a:ea typeface="微软雅黑" panose="020B0503020204020204" pitchFamily="34" charset="-122"/>
              <a:cs typeface="+mn-ea"/>
            </a:endParaRPr>
          </a:p>
          <a:p>
            <a:pPr indent="0" algn="just">
              <a:lnSpc>
                <a:spcPct val="120000"/>
              </a:lnSpc>
              <a:buClr>
                <a:srgbClr val="0000FF"/>
              </a:buClr>
              <a:buFont typeface="Wingdings" panose="05000000000000000000" charset="0"/>
              <a:buNone/>
            </a:pPr>
            <a:r>
              <a:rPr lang="zh-CN" altLang="en-US" sz="1400" spc="150" dirty="0">
                <a:solidFill>
                  <a:schemeClr val="tx1"/>
                </a:solidFill>
                <a:latin typeface="微软雅黑" panose="020B0503020204020204" pitchFamily="34" charset="-122"/>
                <a:ea typeface="微软雅黑" panose="020B0503020204020204" pitchFamily="34" charset="-122"/>
                <a:cs typeface="+mn-ea"/>
              </a:rPr>
              <a:t>有机废液：含卤素有机废液</a:t>
            </a:r>
            <a:r>
              <a:rPr lang="zh-CN" altLang="en-US" sz="1400" spc="150" dirty="0">
                <a:solidFill>
                  <a:schemeClr val="tx1"/>
                </a:solidFill>
                <a:ea typeface="微软雅黑" panose="020B0503020204020204" pitchFamily="34" charset="-122"/>
                <a:cs typeface="Arial" panose="020B0604020202020204" pitchFamily="34" charset="0"/>
              </a:rPr>
              <a:t>、其他有机废液</a:t>
            </a:r>
            <a:endParaRPr lang="zh-CN" altLang="en-US" sz="1400" spc="150" dirty="0">
              <a:solidFill>
                <a:schemeClr val="tx1"/>
              </a:solidFill>
              <a:ea typeface="微软雅黑" panose="020B0503020204020204" pitchFamily="34" charset="-122"/>
              <a:cs typeface="Arial" panose="020B0604020202020204" pitchFamily="34" charset="0"/>
            </a:endParaRPr>
          </a:p>
          <a:p>
            <a:pPr indent="0" algn="just">
              <a:lnSpc>
                <a:spcPct val="120000"/>
              </a:lnSpc>
              <a:buClr>
                <a:srgbClr val="0000FF"/>
              </a:buClr>
              <a:buFont typeface="Wingdings" panose="05000000000000000000" charset="0"/>
              <a:buNone/>
            </a:pPr>
            <a:r>
              <a:rPr lang="zh-CN" altLang="en-US" sz="1400" spc="150" dirty="0">
                <a:solidFill>
                  <a:schemeClr val="tx1"/>
                </a:solidFill>
                <a:latin typeface="微软雅黑" panose="020B0503020204020204" pitchFamily="34" charset="-122"/>
                <a:ea typeface="微软雅黑" panose="020B0503020204020204" pitchFamily="34" charset="-122"/>
                <a:cs typeface="+mn-ea"/>
              </a:rPr>
              <a:t>无机废液：含氰废液、含汞废液、含重金属废液（无汞）、废酸液、废碱液、其他无机废液</a:t>
            </a:r>
            <a:endParaRPr lang="zh-CN" altLang="en-US" sz="1400" spc="150" dirty="0">
              <a:solidFill>
                <a:schemeClr val="tx1"/>
              </a:solidFill>
              <a:latin typeface="微软雅黑" panose="020B0503020204020204" pitchFamily="34" charset="-122"/>
              <a:ea typeface="微软雅黑" panose="020B0503020204020204" pitchFamily="34" charset="-122"/>
            </a:endParaRPr>
          </a:p>
          <a:p>
            <a:pPr marL="171450" indent="-171450" algn="just">
              <a:lnSpc>
                <a:spcPct val="120000"/>
              </a:lnSpc>
              <a:buClr>
                <a:srgbClr val="0000FF"/>
              </a:buClr>
              <a:buFont typeface="Wingdings" panose="05000000000000000000" charset="0"/>
              <a:buChar char="u"/>
            </a:pPr>
            <a:r>
              <a:rPr lang="zh-CN" altLang="en-US" sz="1400" spc="150" dirty="0">
                <a:solidFill>
                  <a:schemeClr val="tx1"/>
                </a:solidFill>
                <a:latin typeface="微软雅黑" panose="020B0503020204020204" pitchFamily="34" charset="-122"/>
                <a:ea typeface="微软雅黑" panose="020B0503020204020204" pitchFamily="34" charset="-122"/>
              </a:rPr>
              <a:t>固体废物</a:t>
            </a:r>
            <a:endParaRPr lang="zh-CN" altLang="en-US" sz="1400" spc="150" dirty="0">
              <a:solidFill>
                <a:schemeClr val="tx1"/>
              </a:solidFill>
              <a:latin typeface="微软雅黑" panose="020B0503020204020204" pitchFamily="34" charset="-122"/>
              <a:ea typeface="微软雅黑" panose="020B0503020204020204" pitchFamily="34" charset="-122"/>
            </a:endParaRPr>
          </a:p>
          <a:p>
            <a:pPr indent="0" algn="just">
              <a:lnSpc>
                <a:spcPct val="120000"/>
              </a:lnSpc>
              <a:buClr>
                <a:srgbClr val="0000FF"/>
              </a:buClr>
              <a:buFont typeface="Wingdings" panose="05000000000000000000" charset="0"/>
              <a:buNone/>
            </a:pPr>
            <a:r>
              <a:rPr lang="zh-CN" altLang="en-US" sz="1400" spc="150" dirty="0">
                <a:solidFill>
                  <a:schemeClr val="tx1"/>
                </a:solidFill>
                <a:latin typeface="微软雅黑" panose="020B0503020204020204" pitchFamily="34" charset="-122"/>
                <a:ea typeface="微软雅黑" panose="020B0503020204020204" pitchFamily="34" charset="-122"/>
              </a:rPr>
              <a:t>含固态化学试剂废物</a:t>
            </a:r>
            <a:endParaRPr lang="zh-CN" altLang="en-US" sz="1400" spc="150" dirty="0">
              <a:solidFill>
                <a:schemeClr val="tx1"/>
              </a:solidFill>
              <a:latin typeface="微软雅黑" panose="020B0503020204020204" pitchFamily="34" charset="-122"/>
              <a:ea typeface="微软雅黑" panose="020B0503020204020204" pitchFamily="34" charset="-122"/>
            </a:endParaRPr>
          </a:p>
          <a:p>
            <a:pPr indent="0" algn="just">
              <a:lnSpc>
                <a:spcPct val="120000"/>
              </a:lnSpc>
              <a:buClr>
                <a:srgbClr val="0000FF"/>
              </a:buClr>
              <a:buFont typeface="Wingdings" panose="05000000000000000000" charset="0"/>
              <a:buNone/>
            </a:pPr>
            <a:r>
              <a:rPr lang="zh-CN" altLang="en-US" sz="1400" spc="150" dirty="0">
                <a:solidFill>
                  <a:schemeClr val="tx1"/>
                </a:solidFill>
                <a:latin typeface="微软雅黑" panose="020B0503020204020204" pitchFamily="34" charset="-122"/>
                <a:sym typeface="+mn-ea"/>
              </a:rPr>
              <a:t>沾染化学品废物</a:t>
            </a:r>
            <a:endParaRPr lang="zh-CN" altLang="en-US" sz="1400" spc="150" dirty="0">
              <a:solidFill>
                <a:schemeClr val="tx1"/>
              </a:solidFill>
              <a:latin typeface="微软雅黑" panose="020B0503020204020204" pitchFamily="34" charset="-122"/>
              <a:ea typeface="微软雅黑" panose="020B0503020204020204" pitchFamily="34" charset="-122"/>
            </a:endParaRPr>
          </a:p>
          <a:p>
            <a:pPr indent="0" algn="just">
              <a:lnSpc>
                <a:spcPct val="120000"/>
              </a:lnSpc>
              <a:buClr>
                <a:srgbClr val="0000FF"/>
              </a:buClr>
              <a:buFont typeface="Wingdings" panose="05000000000000000000" charset="0"/>
              <a:buNone/>
            </a:pPr>
            <a:r>
              <a:rPr lang="zh-CN" altLang="en-US" sz="1400" spc="150" dirty="0">
                <a:solidFill>
                  <a:schemeClr val="tx1"/>
                </a:solidFill>
                <a:latin typeface="微软雅黑" panose="020B0503020204020204" pitchFamily="34" charset="-122"/>
                <a:sym typeface="+mn-ea"/>
              </a:rPr>
              <a:t>废弃药品</a:t>
            </a:r>
            <a:endParaRPr lang="zh-CN" altLang="en-US" sz="1400" spc="150" dirty="0">
              <a:solidFill>
                <a:schemeClr val="tx1"/>
              </a:solidFill>
              <a:latin typeface="微软雅黑" panose="020B0503020204020204" pitchFamily="34" charset="-122"/>
              <a:sym typeface="+mn-ea"/>
            </a:endParaRPr>
          </a:p>
          <a:p>
            <a:pPr marL="171450" indent="-171450" algn="just">
              <a:lnSpc>
                <a:spcPct val="120000"/>
              </a:lnSpc>
              <a:buClr>
                <a:srgbClr val="0000FF"/>
              </a:buClr>
              <a:buSzTx/>
              <a:buFont typeface="Wingdings" panose="05000000000000000000" charset="0"/>
              <a:buChar char="u"/>
            </a:pPr>
            <a:r>
              <a:rPr lang="zh-CN" altLang="en-US" sz="1400" spc="150" dirty="0">
                <a:solidFill>
                  <a:schemeClr val="tx1"/>
                </a:solidFill>
                <a:latin typeface="微软雅黑" panose="020B0503020204020204" pitchFamily="34" charset="-122"/>
                <a:ea typeface="微软雅黑" panose="020B0503020204020204" pitchFamily="34" charset="-122"/>
              </a:rPr>
              <a:t>纳入危险化学品目录废物</a:t>
            </a:r>
            <a:endParaRPr lang="zh-CN" altLang="en-US" sz="1400" spc="150" dirty="0">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4"/>
            </p:custDataLst>
          </p:nvPr>
        </p:nvSpPr>
        <p:spPr>
          <a:xfrm>
            <a:off x="5948680" y="3448050"/>
            <a:ext cx="1657985" cy="1168400"/>
          </a:xfrm>
          <a:prstGeom prst="rect">
            <a:avLst/>
          </a:prstGeom>
          <a:solidFill>
            <a:schemeClr val="accent3">
              <a:lumMod val="85000"/>
            </a:schemeClr>
          </a:solidFill>
          <a:ln>
            <a:solidFill>
              <a:schemeClr val="tx1"/>
            </a:solidFill>
          </a:ln>
        </p:spPr>
        <p:txBody>
          <a:bodyPr wrap="square" rtlCol="0" anchor="t">
            <a:spAutoFit/>
          </a:bodyPr>
          <a:p>
            <a:pPr algn="ctr"/>
            <a:r>
              <a:rPr lang="zh-CN" altLang="en-US" sz="1400" b="1" spc="150" dirty="0">
                <a:solidFill>
                  <a:srgbClr val="C00000"/>
                </a:solidFill>
                <a:latin typeface="微软雅黑" panose="020B0503020204020204" pitchFamily="34" charset="-122"/>
                <a:ea typeface="微软雅黑" panose="020B0503020204020204" pitchFamily="34" charset="-122"/>
                <a:cs typeface="+mn-ea"/>
              </a:rPr>
              <a:t>当废弃化学品的成分比较复杂时，应以其中危害性最大的物质的类别进行归类</a:t>
            </a:r>
            <a:endParaRPr lang="zh-CN" altLang="en-US" sz="1400" b="1" spc="150" dirty="0">
              <a:solidFill>
                <a:srgbClr val="C00000"/>
              </a:solidFill>
              <a:latin typeface="微软雅黑" panose="020B0503020204020204" pitchFamily="34" charset="-122"/>
              <a:ea typeface="微软雅黑" panose="020B0503020204020204" pitchFamily="34" charset="-122"/>
              <a:cs typeface="+mn-ea"/>
            </a:endParaRPr>
          </a:p>
        </p:txBody>
      </p:sp>
      <p:sp>
        <p:nvSpPr>
          <p:cNvPr id="10" name="椭圆 9"/>
          <p:cNvSpPr/>
          <p:nvPr/>
        </p:nvSpPr>
        <p:spPr>
          <a:xfrm>
            <a:off x="4512310" y="2997200"/>
            <a:ext cx="1169035" cy="316230"/>
          </a:xfrm>
          <a:prstGeom prst="ellipse">
            <a:avLst/>
          </a:prstGeom>
          <a:noFill/>
          <a:ln w="1905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11" name="直接连接符 10"/>
          <p:cNvCxnSpPr>
            <a:stCxn id="10" idx="7"/>
          </p:cNvCxnSpPr>
          <p:nvPr/>
        </p:nvCxnSpPr>
        <p:spPr>
          <a:xfrm flipV="1">
            <a:off x="5509895" y="2690495"/>
            <a:ext cx="489585" cy="353060"/>
          </a:xfrm>
          <a:prstGeom prst="line">
            <a:avLst/>
          </a:prstGeom>
          <a:solidFill>
            <a:schemeClr val="accent1"/>
          </a:solidFill>
          <a:ln w="19050" cap="flat" cmpd="sng" algn="ctr">
            <a:solidFill>
              <a:srgbClr val="C00000"/>
            </a:solidFill>
            <a:prstDash val="solid"/>
            <a:round/>
            <a:headEnd type="none" w="med" len="med"/>
            <a:tailEnd type="none" w="med" len="med"/>
          </a:ln>
        </p:spPr>
      </p:cxnSp>
      <p:sp>
        <p:nvSpPr>
          <p:cNvPr id="12" name="文本框 11"/>
          <p:cNvSpPr txBox="1"/>
          <p:nvPr/>
        </p:nvSpPr>
        <p:spPr>
          <a:xfrm>
            <a:off x="5934710" y="2498090"/>
            <a:ext cx="2152015" cy="420370"/>
          </a:xfrm>
          <a:prstGeom prst="rect">
            <a:avLst/>
          </a:prstGeom>
          <a:noFill/>
        </p:spPr>
        <p:txBody>
          <a:bodyPr wrap="square" rtlCol="0" anchor="t">
            <a:noAutofit/>
          </a:bodyPr>
          <a:p>
            <a:r>
              <a:rPr lang="zh-CN" altLang="en-US" sz="1200" b="1" spc="150" dirty="0">
                <a:latin typeface="微软雅黑" panose="020B0503020204020204" pitchFamily="34" charset="-122"/>
                <a:ea typeface="微软雅黑" panose="020B0503020204020204" pitchFamily="34" charset="-122"/>
                <a:sym typeface="+mn-ea"/>
              </a:rPr>
              <a:t>标记有机溶液的主要成分</a:t>
            </a:r>
            <a:endParaRPr lang="zh-CN" altLang="en-US" sz="1200" b="1" spc="150" dirty="0">
              <a:latin typeface="微软雅黑" panose="020B0503020204020204" pitchFamily="34" charset="-122"/>
              <a:ea typeface="微软雅黑" panose="020B0503020204020204" pitchFamily="34" charset="-122"/>
              <a:sym typeface="+mn-ea"/>
            </a:endParaRPr>
          </a:p>
        </p:txBody>
      </p:sp>
      <p:sp>
        <p:nvSpPr>
          <p:cNvPr id="15" name="文本框 14"/>
          <p:cNvSpPr txBox="1"/>
          <p:nvPr>
            <p:custDataLst>
              <p:tags r:id="rId5"/>
            </p:custDataLst>
          </p:nvPr>
        </p:nvSpPr>
        <p:spPr>
          <a:xfrm>
            <a:off x="5610860" y="4635500"/>
            <a:ext cx="2152015" cy="324485"/>
          </a:xfrm>
          <a:prstGeom prst="rect">
            <a:avLst/>
          </a:prstGeom>
          <a:noFill/>
        </p:spPr>
        <p:txBody>
          <a:bodyPr wrap="square" rtlCol="0" anchor="t">
            <a:noAutofit/>
          </a:bodyPr>
          <a:p>
            <a:r>
              <a:rPr lang="zh-CN" altLang="en-US" sz="1200" b="1" spc="150" dirty="0">
                <a:latin typeface="微软雅黑" panose="020B0503020204020204" pitchFamily="34" charset="-122"/>
                <a:ea typeface="微软雅黑" panose="020B0503020204020204" pitchFamily="34" charset="-122"/>
                <a:sym typeface="+mn-ea"/>
              </a:rPr>
              <a:t>标记</a:t>
            </a:r>
            <a:r>
              <a:rPr lang="zh-CN" altLang="en-US" sz="1200" b="1" spc="150" dirty="0">
                <a:latin typeface="微软雅黑" panose="020B0503020204020204" pitchFamily="34" charset="-122"/>
                <a:ea typeface="微软雅黑" panose="020B0503020204020204" pitchFamily="34" charset="-122"/>
                <a:sym typeface="+mn-ea"/>
              </a:rPr>
              <a:t>无机溶液的主要成分</a:t>
            </a:r>
            <a:endParaRPr lang="zh-CN" altLang="en-US" sz="1200" b="1" spc="150" dirty="0">
              <a:latin typeface="微软雅黑" panose="020B0503020204020204" pitchFamily="34" charset="-122"/>
              <a:ea typeface="微软雅黑" panose="020B0503020204020204" pitchFamily="34" charset="-122"/>
              <a:sym typeface="+mn-ea"/>
            </a:endParaRPr>
          </a:p>
        </p:txBody>
      </p:sp>
      <p:sp>
        <p:nvSpPr>
          <p:cNvPr id="16" name="椭圆 15"/>
          <p:cNvSpPr/>
          <p:nvPr>
            <p:custDataLst>
              <p:tags r:id="rId6"/>
            </p:custDataLst>
          </p:nvPr>
        </p:nvSpPr>
        <p:spPr>
          <a:xfrm>
            <a:off x="4512310" y="4803775"/>
            <a:ext cx="1169035" cy="316230"/>
          </a:xfrm>
          <a:prstGeom prst="ellipse">
            <a:avLst/>
          </a:prstGeom>
          <a:noFill/>
          <a:ln w="1905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17" name="直接连接符 16"/>
          <p:cNvCxnSpPr/>
          <p:nvPr>
            <p:custDataLst>
              <p:tags r:id="rId7"/>
            </p:custDataLst>
          </p:nvPr>
        </p:nvCxnSpPr>
        <p:spPr>
          <a:xfrm flipV="1">
            <a:off x="5681345" y="4846955"/>
            <a:ext cx="288925" cy="122555"/>
          </a:xfrm>
          <a:prstGeom prst="line">
            <a:avLst/>
          </a:prstGeom>
          <a:solidFill>
            <a:schemeClr val="accent1"/>
          </a:solidFill>
          <a:ln w="19050" cap="flat" cmpd="sng" algn="ctr">
            <a:solidFill>
              <a:srgbClr val="C00000"/>
            </a:solidFill>
            <a:prstDash val="solid"/>
            <a:round/>
            <a:headEnd type="none" w="med" len="med"/>
            <a:tailEnd type="none" w="med" len="med"/>
          </a:ln>
        </p:spPr>
      </p:cxnSp>
      <p:sp>
        <p:nvSpPr>
          <p:cNvPr id="4" name="文本框 3"/>
          <p:cNvSpPr txBox="1"/>
          <p:nvPr/>
        </p:nvSpPr>
        <p:spPr>
          <a:xfrm>
            <a:off x="5688965" y="3018790"/>
            <a:ext cx="2302510" cy="368300"/>
          </a:xfrm>
          <a:prstGeom prst="rect">
            <a:avLst/>
          </a:prstGeom>
          <a:noFill/>
        </p:spPr>
        <p:txBody>
          <a:bodyPr wrap="square" rtlCol="0" anchor="t">
            <a:spAutoFit/>
          </a:bodyPr>
          <a:p>
            <a:r>
              <a:rPr lang="zh-CN" altLang="en-US" b="1" spc="150" dirty="0">
                <a:solidFill>
                  <a:srgbClr val="C00000"/>
                </a:solidFill>
                <a:highlight>
                  <a:srgbClr val="FFFF00"/>
                </a:highlight>
                <a:latin typeface="微软雅黑" panose="020B0503020204020204" pitchFamily="34" charset="-122"/>
                <a:ea typeface="微软雅黑" panose="020B0503020204020204" pitchFamily="34" charset="-122"/>
                <a:cs typeface="+mn-ea"/>
                <a:sym typeface="+mn-ea"/>
              </a:rPr>
              <a:t>危险废物</a:t>
            </a:r>
            <a:r>
              <a:rPr lang="zh-CN" altLang="en-US" b="1" spc="150" dirty="0">
                <a:solidFill>
                  <a:srgbClr val="C00000"/>
                </a:solidFill>
                <a:highlight>
                  <a:srgbClr val="FFFF00"/>
                </a:highlight>
                <a:latin typeface="微软雅黑" panose="020B0503020204020204" pitchFamily="34" charset="-122"/>
                <a:ea typeface="微软雅黑" panose="020B0503020204020204" pitchFamily="34" charset="-122"/>
                <a:cs typeface="+mn-ea"/>
                <a:sym typeface="+mn-ea"/>
              </a:rPr>
              <a:t>特性分类</a:t>
            </a:r>
            <a:endParaRPr lang="zh-CN" altLang="en-US" b="1" spc="150" dirty="0">
              <a:solidFill>
                <a:srgbClr val="C00000"/>
              </a:solidFill>
              <a:highlight>
                <a:srgbClr val="FFFF00"/>
              </a:highlight>
              <a:latin typeface="微软雅黑" panose="020B0503020204020204" pitchFamily="34" charset="-122"/>
              <a:ea typeface="微软雅黑" panose="020B0503020204020204" pitchFamily="34" charset="-122"/>
              <a:cs typeface="+mn-ea"/>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r>
              <a:rPr lang="zh-CN" altLang="en-US" sz="2800" b="1" dirty="0" smtClean="0"/>
              <a:t>          </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683260" y="1915795"/>
            <a:ext cx="10983595" cy="706755"/>
          </a:xfrm>
          <a:prstGeom prst="rect">
            <a:avLst/>
          </a:prstGeom>
          <a:noFill/>
        </p:spPr>
        <p:txBody>
          <a:bodyPr wrap="square" rtlCol="0" anchor="t">
            <a:spAutoFit/>
          </a:bodyPr>
          <a:p>
            <a:r>
              <a:rPr lang="zh-CN" sz="2000">
                <a:sym typeface="+mn-ea"/>
              </a:rPr>
              <a:t>第八十一条</a:t>
            </a:r>
            <a:r>
              <a:rPr lang="en-US" altLang="zh-CN" sz="2000">
                <a:sym typeface="+mn-ea"/>
              </a:rPr>
              <a:t>  </a:t>
            </a:r>
            <a:r>
              <a:rPr sz="2000"/>
              <a:t>收集、贮存危险废物，应当按照危险废物特性</a:t>
            </a:r>
            <a:r>
              <a:rPr sz="2000">
                <a:solidFill>
                  <a:srgbClr val="C00000"/>
                </a:solidFill>
              </a:rPr>
              <a:t>分类</a:t>
            </a:r>
            <a:r>
              <a:rPr sz="2000"/>
              <a:t>进行。禁止混合收集、贮存、运输、处置性质不相容而未经安全性处置的危险废物。</a:t>
            </a:r>
            <a:endParaRPr sz="2000"/>
          </a:p>
        </p:txBody>
      </p:sp>
      <p:pic>
        <p:nvPicPr>
          <p:cNvPr id="8" name="图片 7"/>
          <p:cNvPicPr>
            <a:picLocks noChangeAspect="1"/>
          </p:cNvPicPr>
          <p:nvPr>
            <p:custDataLst>
              <p:tags r:id="rId1"/>
            </p:custDataLst>
          </p:nvPr>
        </p:nvPicPr>
        <p:blipFill>
          <a:blip r:embed="rId2"/>
          <a:stretch>
            <a:fillRect/>
          </a:stretch>
        </p:blipFill>
        <p:spPr>
          <a:xfrm>
            <a:off x="4942205" y="2622550"/>
            <a:ext cx="6724650" cy="3228975"/>
          </a:xfrm>
          <a:prstGeom prst="rect">
            <a:avLst/>
          </a:prstGeom>
        </p:spPr>
      </p:pic>
      <p:sp>
        <p:nvSpPr>
          <p:cNvPr id="11" name="文本框 10"/>
          <p:cNvSpPr txBox="1"/>
          <p:nvPr>
            <p:custDataLst>
              <p:tags r:id="rId3"/>
            </p:custDataLst>
          </p:nvPr>
        </p:nvSpPr>
        <p:spPr>
          <a:xfrm>
            <a:off x="868045" y="3407410"/>
            <a:ext cx="3970020" cy="2584450"/>
          </a:xfrm>
          <a:prstGeom prst="rect">
            <a:avLst/>
          </a:prstGeom>
          <a:noFill/>
        </p:spPr>
        <p:txBody>
          <a:bodyPr wrap="square" rtlCol="0" anchor="t">
            <a:spAutoFit/>
          </a:bodyPr>
          <a:p>
            <a:r>
              <a:rPr lang="zh-CN"/>
              <a:t>一般实验室的危险废弃物基本都能划入《国家危险废物名录》中“900-047-49”的废物代码下，但是这并不是意味着实验室危险废弃物可以随意混合收集在一起处理！否则，极易在后续的贮存、运输环节，因不相容物质相互反应，造成严重的安全事故和环境污染事故。因此，实验室必须把好危险废弃物分类收集这第一关。</a:t>
            </a:r>
            <a:endParaRPr lang="zh-CN"/>
          </a:p>
        </p:txBody>
      </p:sp>
      <p:sp>
        <p:nvSpPr>
          <p:cNvPr id="12" name="文本框 11"/>
          <p:cNvSpPr txBox="1"/>
          <p:nvPr>
            <p:custDataLst>
              <p:tags r:id="rId4"/>
            </p:custDataLst>
          </p:nvPr>
        </p:nvSpPr>
        <p:spPr>
          <a:xfrm>
            <a:off x="868045" y="2767965"/>
            <a:ext cx="3840480" cy="368300"/>
          </a:xfrm>
          <a:prstGeom prst="rect">
            <a:avLst/>
          </a:prstGeom>
        </p:spPr>
        <p:style>
          <a:lnRef idx="2">
            <a:schemeClr val="dk1"/>
          </a:lnRef>
          <a:fillRef idx="1">
            <a:schemeClr val="lt1"/>
          </a:fillRef>
          <a:effectRef idx="0">
            <a:schemeClr val="dk1"/>
          </a:effectRef>
          <a:fontRef idx="minor">
            <a:schemeClr val="dk1"/>
          </a:fontRef>
        </p:style>
        <p:txBody>
          <a:bodyPr wrap="none" rtlCol="0" anchor="t">
            <a:spAutoFit/>
            <a:scene3d>
              <a:camera prst="orthographicFront"/>
              <a:lightRig rig="threePt" dir="t"/>
            </a:scene3d>
          </a:bodyPr>
          <a:p>
            <a:r>
              <a:rPr lang="zh-CN">
                <a:solidFill>
                  <a:srgbClr val="0000FF"/>
                </a:solidFill>
                <a:effectLst>
                  <a:outerShdw blurRad="38100" dist="19050" dir="2700000" algn="tl" rotWithShape="0">
                    <a:schemeClr val="dk1">
                      <a:alpha val="40000"/>
                    </a:schemeClr>
                  </a:outerShdw>
                </a:effectLst>
                <a:sym typeface="+mn-ea"/>
              </a:rPr>
              <a:t>实验室危险废物分类收集、贮存意义</a:t>
            </a:r>
            <a:endParaRPr lang="zh-CN" altLang="en-US">
              <a:solidFill>
                <a:srgbClr val="0000FF"/>
              </a:solidFill>
              <a:effectLst>
                <a:outerShdw blurRad="38100" dist="19050" dir="2700000" algn="tl" rotWithShape="0">
                  <a:schemeClr val="dk1">
                    <a:alpha val="40000"/>
                  </a:schemeClr>
                </a:outerShdw>
              </a:effectLst>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r>
              <a:rPr lang="zh-CN" altLang="en-US" sz="2800" b="1" dirty="0" smtClean="0"/>
              <a:t>           </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683260" y="1915795"/>
            <a:ext cx="10983595" cy="398780"/>
          </a:xfrm>
          <a:prstGeom prst="rect">
            <a:avLst/>
          </a:prstGeom>
          <a:noFill/>
        </p:spPr>
        <p:txBody>
          <a:bodyPr wrap="square" rtlCol="0" anchor="t">
            <a:spAutoFit/>
          </a:bodyPr>
          <a:p>
            <a:r>
              <a:rPr sz="2000"/>
              <a:t>第八十二条 转移危险废物的，应当按照国家有关规定填写、运行危险废物电子或者纸质转移联单。</a:t>
            </a:r>
            <a:endParaRPr sz="2000"/>
          </a:p>
        </p:txBody>
      </p:sp>
      <p:sp>
        <p:nvSpPr>
          <p:cNvPr id="4" name="文本框 3"/>
          <p:cNvSpPr txBox="1"/>
          <p:nvPr/>
        </p:nvSpPr>
        <p:spPr>
          <a:xfrm>
            <a:off x="681990" y="2566035"/>
            <a:ext cx="10984865" cy="645160"/>
          </a:xfrm>
          <a:prstGeom prst="rect">
            <a:avLst/>
          </a:prstGeom>
          <a:noFill/>
        </p:spPr>
        <p:txBody>
          <a:bodyPr wrap="square" rtlCol="0" anchor="t">
            <a:spAutoFit/>
          </a:bodyPr>
          <a:p>
            <a:pPr lvl="0" algn="l">
              <a:buClrTx/>
              <a:buSzTx/>
              <a:buFontTx/>
            </a:pPr>
            <a:r>
              <a:rPr sz="2000">
                <a:sym typeface="+mn-ea"/>
              </a:rPr>
              <a:t>第八十四条 收集、贮存、运输、利用、处置危险废物的场所、设施、设备和容器、包装物及其他物品转作他用时，应当按照国家有关规定经过消除污染处理，方可使用。</a:t>
            </a:r>
            <a:endParaRPr sz="2000">
              <a:sym typeface="+mn-ea"/>
            </a:endParaRPr>
          </a:p>
        </p:txBody>
      </p:sp>
      <p:sp>
        <p:nvSpPr>
          <p:cNvPr id="5" name="文本框 4"/>
          <p:cNvSpPr txBox="1"/>
          <p:nvPr/>
        </p:nvSpPr>
        <p:spPr>
          <a:xfrm>
            <a:off x="683260" y="3462655"/>
            <a:ext cx="10983595" cy="2553335"/>
          </a:xfrm>
          <a:prstGeom prst="rect">
            <a:avLst/>
          </a:prstGeom>
          <a:noFill/>
        </p:spPr>
        <p:txBody>
          <a:bodyPr wrap="square" rtlCol="0" anchor="t">
            <a:spAutoFit/>
          </a:bodyPr>
          <a:p>
            <a:r>
              <a:rPr lang="zh-CN" altLang="en-US" sz="2000"/>
              <a:t>第八十五条 产生、收集、贮存、运输、利用、处置危险废物的单位，应当依法制定意外事故的防范措施和应急预案，并向所在地生态环境主管部门和其他负有固体废物污染环境防治监督管理职责的部门备案；生态环境主管部门和其他负有固体废物污染环境防治监督管理职责的部门应当进行检查。</a:t>
            </a:r>
            <a:endParaRPr lang="zh-CN" altLang="en-US" sz="2000"/>
          </a:p>
          <a:p>
            <a:r>
              <a:rPr lang="zh-CN" altLang="en-US" sz="1600">
                <a:solidFill>
                  <a:srgbClr val="C00000"/>
                </a:solidFill>
              </a:rPr>
              <a:t>内容延申：产废单位应制定环境类应急预案，</a:t>
            </a:r>
            <a:r>
              <a:rPr lang="zh-CN" altLang="en-US" sz="1600">
                <a:solidFill>
                  <a:srgbClr val="C00000"/>
                </a:solidFill>
              </a:rPr>
              <a:t>并且每年按照制定</a:t>
            </a:r>
            <a:r>
              <a:rPr lang="zh-CN" altLang="en-US" sz="1600">
                <a:solidFill>
                  <a:srgbClr val="C00000"/>
                </a:solidFill>
              </a:rPr>
              <a:t>的应急预案要求开展应急演练，演练内容包括处理危险废物不当收集、贮存、转移产生的环境突发事故。</a:t>
            </a:r>
            <a:endParaRPr lang="zh-CN" altLang="en-US" sz="1600">
              <a:solidFill>
                <a:srgbClr val="C00000"/>
              </a:solidFill>
            </a:endParaRPr>
          </a:p>
          <a:p>
            <a:r>
              <a:rPr lang="zh-CN" altLang="en-US" sz="1600">
                <a:solidFill>
                  <a:srgbClr val="C00000"/>
                </a:solidFill>
              </a:rPr>
              <a:t>如何组织：组</a:t>
            </a:r>
            <a:r>
              <a:rPr lang="zh-CN" altLang="en-US" sz="1600">
                <a:solidFill>
                  <a:srgbClr val="C00000"/>
                </a:solidFill>
              </a:rPr>
              <a:t>建应急预案演练小组，制定演练计划，在演练前做好培训</a:t>
            </a:r>
            <a:r>
              <a:rPr lang="zh-CN" altLang="en-US" sz="1600">
                <a:solidFill>
                  <a:srgbClr val="C00000"/>
                </a:solidFill>
              </a:rPr>
              <a:t>动员。</a:t>
            </a:r>
            <a:endParaRPr lang="zh-CN" altLang="en-US" sz="1600">
              <a:solidFill>
                <a:srgbClr val="C00000"/>
              </a:solidFill>
            </a:endParaRPr>
          </a:p>
          <a:p>
            <a:r>
              <a:rPr lang="zh-CN" altLang="en-US" sz="1600">
                <a:solidFill>
                  <a:srgbClr val="C00000"/>
                </a:solidFill>
              </a:rPr>
              <a:t>演练内容：污染物泄露、易燃易爆物不当贮存所引发的火灾，爆炸、有毒物质逸出引起人员中毒</a:t>
            </a:r>
            <a:r>
              <a:rPr lang="zh-CN" altLang="en-US" sz="1600">
                <a:solidFill>
                  <a:srgbClr val="C00000"/>
                </a:solidFill>
              </a:rPr>
              <a:t>等。</a:t>
            </a:r>
            <a:endParaRPr lang="zh-CN" altLang="en-US" sz="1600">
              <a:solidFill>
                <a:srgbClr val="C00000"/>
              </a:solidFill>
            </a:endParaRPr>
          </a:p>
          <a:p>
            <a:r>
              <a:rPr lang="zh-CN" altLang="en-US" sz="1600">
                <a:solidFill>
                  <a:srgbClr val="C00000"/>
                </a:solidFill>
              </a:rPr>
              <a:t>演练点位：实验室危险废物暂存区域、实验楼危险废物贮存区域、装卸环节、校园内转移</a:t>
            </a:r>
            <a:r>
              <a:rPr lang="zh-CN" altLang="en-US" sz="1600">
                <a:solidFill>
                  <a:srgbClr val="C00000"/>
                </a:solidFill>
              </a:rPr>
              <a:t>过程。</a:t>
            </a:r>
            <a:endParaRPr lang="zh-CN" altLang="en-US" sz="1600">
              <a:solidFill>
                <a:srgbClr val="C0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1865"/>
          <p:cNvSpPr/>
          <p:nvPr/>
        </p:nvSpPr>
        <p:spPr>
          <a:xfrm>
            <a:off x="4678045" y="2418715"/>
            <a:ext cx="3769995" cy="516255"/>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defRPr sz="1800">
                <a:solidFill>
                  <a:srgbClr val="000000"/>
                </a:solidFill>
              </a:defRPr>
            </a:pPr>
            <a:r>
              <a:rPr lang="zh-CN" altLang="en-US" sz="2800" b="1" dirty="0" smtClean="0">
                <a:solidFill>
                  <a:srgbClr val="FF0000"/>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固废</a:t>
            </a:r>
            <a:r>
              <a:rPr lang="en-US" altLang="zh-CN" sz="2800" b="1" dirty="0" smtClean="0">
                <a:solidFill>
                  <a:srgbClr val="FF0000"/>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a:t>
            </a:r>
            <a:r>
              <a:rPr lang="zh-CN" altLang="en-US" sz="2800" b="1" dirty="0" smtClean="0">
                <a:solidFill>
                  <a:srgbClr val="FF0000"/>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危险废物基本概念</a:t>
            </a:r>
            <a:endParaRPr sz="2800" b="1" dirty="0">
              <a:solidFill>
                <a:srgbClr val="FF0000"/>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18" name="Shape 1866"/>
          <p:cNvSpPr/>
          <p:nvPr/>
        </p:nvSpPr>
        <p:spPr>
          <a:xfrm>
            <a:off x="3637369" y="2325699"/>
            <a:ext cx="675337" cy="675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F728B"/>
          </a:solidFill>
          <a:ln w="12700" cap="flat">
            <a:noFill/>
            <a:miter lim="400000"/>
          </a:ln>
          <a:effectLst/>
        </p:spPr>
        <p:txBody>
          <a:bodyPr wrap="square" lIns="19049" tIns="19049" rIns="19049" bIns="19049" numCol="1" anchor="ctr">
            <a:noAutofit/>
          </a:bodyPr>
          <a:lstStyle/>
          <a:p>
            <a:pPr algn="ctr">
              <a:lnSpc>
                <a:spcPct val="120000"/>
              </a:lnSpc>
            </a:pPr>
            <a:r>
              <a:rPr 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endParaRPr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1" name="组合 20"/>
          <p:cNvGrpSpPr/>
          <p:nvPr/>
        </p:nvGrpSpPr>
        <p:grpSpPr>
          <a:xfrm>
            <a:off x="463465" y="438198"/>
            <a:ext cx="2125272" cy="2125272"/>
            <a:chOff x="4975307" y="1637021"/>
            <a:chExt cx="2125272" cy="2125272"/>
          </a:xfrm>
        </p:grpSpPr>
        <p:sp>
          <p:nvSpPr>
            <p:cNvPr id="22" name="椭圆 21"/>
            <p:cNvSpPr/>
            <p:nvPr/>
          </p:nvSpPr>
          <p:spPr>
            <a:xfrm>
              <a:off x="4975307" y="1637021"/>
              <a:ext cx="2125272" cy="2125272"/>
            </a:xfrm>
            <a:prstGeom prst="ellipse">
              <a:avLst/>
            </a:prstGeom>
            <a:solidFill>
              <a:srgbClr val="436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1"/>
            <p:cNvSpPr txBox="1"/>
            <p:nvPr/>
          </p:nvSpPr>
          <p:spPr>
            <a:xfrm>
              <a:off x="5381353" y="2065273"/>
              <a:ext cx="1313180" cy="769441"/>
            </a:xfrm>
            <a:prstGeom prst="rect">
              <a:avLst/>
            </a:prstGeom>
            <a:noFill/>
          </p:spPr>
          <p:txBody>
            <a:bodyPr wrap="none" rtlCol="0">
              <a:spAutoFit/>
            </a:bodyPr>
            <a:lstStyle/>
            <a:p>
              <a:r>
                <a:rPr lang="zh-CN" altLang="en-US" sz="4400" dirty="0">
                  <a:solidFill>
                    <a:schemeClr val="bg1"/>
                  </a:solidFill>
                  <a:latin typeface="微软雅黑" panose="020B0503020204020204" pitchFamily="34" charset="-122"/>
                  <a:ea typeface="微软雅黑" panose="020B0503020204020204" pitchFamily="34" charset="-122"/>
                </a:rPr>
                <a:t>目录</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5300658" y="2835969"/>
              <a:ext cx="1587294" cy="369332"/>
            </a:xfrm>
            <a:prstGeom prst="rect">
              <a:avLst/>
            </a:prstGeom>
          </p:spPr>
          <p:txBody>
            <a:bodyPr wrap="none">
              <a:spAutoFit/>
            </a:bodyPr>
            <a:lstStyle/>
            <a:p>
              <a:pPr algn="ctr"/>
              <a:r>
                <a:rPr lang="en-US" altLang="zh-CN" b="1" spc="400" dirty="0">
                  <a:solidFill>
                    <a:schemeClr val="bg1"/>
                  </a:solidFill>
                </a:rPr>
                <a:t>CONTENT</a:t>
              </a:r>
              <a:endParaRPr lang="en-US" altLang="zh-CN" b="1" spc="400" dirty="0">
                <a:solidFill>
                  <a:schemeClr val="bg1"/>
                </a:solidFill>
              </a:endParaRPr>
            </a:p>
          </p:txBody>
        </p:sp>
      </p:grpSp>
      <p:sp>
        <p:nvSpPr>
          <p:cNvPr id="28" name="Shape 1865"/>
          <p:cNvSpPr/>
          <p:nvPr/>
        </p:nvSpPr>
        <p:spPr>
          <a:xfrm>
            <a:off x="4661759" y="3413172"/>
            <a:ext cx="4391001" cy="517065"/>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defRPr sz="1800">
                <a:solidFill>
                  <a:srgbClr val="000000"/>
                </a:solidFill>
              </a:defRPr>
            </a:pPr>
            <a:r>
              <a:rPr lang="zh-CN" altLang="en-US" sz="28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危废管理相关政策体系</a:t>
            </a:r>
            <a:endParaRPr sz="28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29" name="Shape 1866"/>
          <p:cNvSpPr/>
          <p:nvPr/>
        </p:nvSpPr>
        <p:spPr>
          <a:xfrm>
            <a:off x="3621321" y="3320339"/>
            <a:ext cx="675337" cy="675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F728B"/>
          </a:solidFill>
          <a:ln w="12700" cap="flat">
            <a:noFill/>
            <a:miter lim="400000"/>
          </a:ln>
          <a:effectLst/>
        </p:spPr>
        <p:txBody>
          <a:bodyPr wrap="square" lIns="19049" tIns="19049" rIns="19049" bIns="19049" numCol="1" anchor="ctr">
            <a:noAutofit/>
          </a:bodyPr>
          <a:lstStyle/>
          <a:p>
            <a:pPr algn="ctr">
              <a:lnSpc>
                <a:spcPct val="120000"/>
              </a:lnSpc>
            </a:pPr>
            <a:r>
              <a:rPr 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2</a:t>
            </a:r>
            <a:endParaRPr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Shape 1865"/>
          <p:cNvSpPr/>
          <p:nvPr/>
        </p:nvSpPr>
        <p:spPr>
          <a:xfrm>
            <a:off x="4673792" y="4424265"/>
            <a:ext cx="5016642" cy="516255"/>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defRPr sz="1800">
                <a:solidFill>
                  <a:srgbClr val="000000"/>
                </a:solidFill>
              </a:defRPr>
            </a:pPr>
            <a:r>
              <a:rPr lang="zh-CN" altLang="en-US" sz="28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实验室危险废物管理</a:t>
            </a:r>
            <a:r>
              <a:rPr lang="zh-CN" altLang="en-US" sz="28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要点</a:t>
            </a:r>
            <a:endParaRPr lang="zh-CN" altLang="en-US" sz="28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31" name="Shape 1866"/>
          <p:cNvSpPr/>
          <p:nvPr/>
        </p:nvSpPr>
        <p:spPr>
          <a:xfrm>
            <a:off x="3633353" y="4331027"/>
            <a:ext cx="675337" cy="675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F728B"/>
          </a:solidFill>
          <a:ln w="12700" cap="flat">
            <a:noFill/>
            <a:miter lim="400000"/>
          </a:ln>
          <a:effectLst/>
        </p:spPr>
        <p:txBody>
          <a:bodyPr wrap="square" lIns="19049" tIns="19049" rIns="19049" bIns="19049" numCol="1" anchor="ctr">
            <a:noAutofit/>
          </a:bodyPr>
          <a:lstStyle/>
          <a:p>
            <a:pPr algn="ctr">
              <a:lnSpc>
                <a:spcPct val="120000"/>
              </a:lnSpc>
            </a:pPr>
            <a:r>
              <a:rPr 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3</a:t>
            </a:r>
            <a:endParaRPr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683260" y="1915795"/>
            <a:ext cx="10983595" cy="706755"/>
          </a:xfrm>
          <a:prstGeom prst="rect">
            <a:avLst/>
          </a:prstGeom>
          <a:noFill/>
        </p:spPr>
        <p:txBody>
          <a:bodyPr wrap="square" rtlCol="0" anchor="t">
            <a:spAutoFit/>
          </a:bodyPr>
          <a:p>
            <a:r>
              <a:rPr lang="zh-CN" altLang="en-US" sz="2000"/>
              <a:t>第八十条 从事收集、贮存、利用、处置危险废物经营活动的单位，应当按照国家有关规定申请取得许可证。许可证的具体管理办法由国务院制定。</a:t>
            </a:r>
            <a:r>
              <a:rPr lang="en-US" altLang="zh-CN" sz="2000">
                <a:solidFill>
                  <a:srgbClr val="0000FF"/>
                </a:solidFill>
              </a:rPr>
              <a:t>— —</a:t>
            </a:r>
            <a:r>
              <a:rPr lang="zh-CN" altLang="en-US" sz="2000">
                <a:solidFill>
                  <a:srgbClr val="0000FF"/>
                </a:solidFill>
              </a:rPr>
              <a:t>危险废物经营企业</a:t>
            </a:r>
            <a:endParaRPr lang="zh-CN" altLang="en-US" sz="2000">
              <a:solidFill>
                <a:srgbClr val="0000FF"/>
              </a:solidFill>
            </a:endParaRPr>
          </a:p>
        </p:txBody>
      </p:sp>
      <p:sp>
        <p:nvSpPr>
          <p:cNvPr id="10" name="文本框 9"/>
          <p:cNvSpPr txBox="1"/>
          <p:nvPr/>
        </p:nvSpPr>
        <p:spPr>
          <a:xfrm>
            <a:off x="682625" y="2722245"/>
            <a:ext cx="10983595" cy="1014730"/>
          </a:xfrm>
          <a:prstGeom prst="rect">
            <a:avLst/>
          </a:prstGeom>
          <a:noFill/>
        </p:spPr>
        <p:txBody>
          <a:bodyPr wrap="square" rtlCol="0" anchor="t">
            <a:spAutoFit/>
          </a:bodyPr>
          <a:p>
            <a:pPr lvl="0" algn="l">
              <a:buClrTx/>
              <a:buSzTx/>
              <a:buFontTx/>
            </a:pPr>
            <a:r>
              <a:rPr lang="zh-CN" altLang="en-US" sz="2000">
                <a:sym typeface="+mn-ea"/>
              </a:rPr>
              <a:t>第八十三条 </a:t>
            </a:r>
            <a:r>
              <a:rPr lang="zh-CN" altLang="en-US" sz="2000">
                <a:sym typeface="+mn-ea"/>
              </a:rPr>
              <a:t>运输</a:t>
            </a:r>
            <a:r>
              <a:rPr lang="zh-CN" altLang="en-US" sz="2000">
                <a:sym typeface="+mn-ea"/>
              </a:rPr>
              <a:t>危险</a:t>
            </a:r>
            <a:r>
              <a:rPr lang="zh-CN" altLang="en-US" sz="2000">
                <a:sym typeface="+mn-ea"/>
              </a:rPr>
              <a:t>废物</a:t>
            </a:r>
            <a:r>
              <a:rPr lang="zh-CN" altLang="en-US" sz="2000">
                <a:sym typeface="+mn-ea"/>
              </a:rPr>
              <a:t>，应当采取防止污染环境的措施，并遵守国家有关危险货物运输管理的规定。</a:t>
            </a:r>
            <a:r>
              <a:rPr lang="en-US" altLang="zh-CN" sz="2000">
                <a:solidFill>
                  <a:srgbClr val="0000FF"/>
                </a:solidFill>
                <a:sym typeface="+mn-ea"/>
              </a:rPr>
              <a:t>— —</a:t>
            </a:r>
            <a:r>
              <a:rPr lang="zh-CN" altLang="en-US" sz="2000">
                <a:solidFill>
                  <a:srgbClr val="0000FF"/>
                </a:solidFill>
                <a:sym typeface="+mn-ea"/>
              </a:rPr>
              <a:t>危险废物</a:t>
            </a:r>
            <a:r>
              <a:rPr lang="zh-CN" altLang="en-US" sz="2000">
                <a:solidFill>
                  <a:srgbClr val="0000FF"/>
                </a:solidFill>
                <a:sym typeface="+mn-ea"/>
              </a:rPr>
              <a:t>运输企业</a:t>
            </a:r>
            <a:endParaRPr lang="zh-CN" altLang="en-US" sz="2000">
              <a:solidFill>
                <a:srgbClr val="0000FF"/>
              </a:solidFill>
            </a:endParaRPr>
          </a:p>
          <a:p>
            <a:pPr lvl="0" algn="l">
              <a:buClrTx/>
              <a:buSzTx/>
              <a:buFontTx/>
            </a:pPr>
            <a:endParaRPr lang="zh-CN" altLang="en-US" sz="2000">
              <a:sym typeface="+mn-ea"/>
            </a:endParaRPr>
          </a:p>
        </p:txBody>
      </p:sp>
      <p:sp>
        <p:nvSpPr>
          <p:cNvPr id="4" name="文本框 3"/>
          <p:cNvSpPr txBox="1"/>
          <p:nvPr/>
        </p:nvSpPr>
        <p:spPr>
          <a:xfrm>
            <a:off x="683895" y="4722495"/>
            <a:ext cx="10898505" cy="1390650"/>
          </a:xfrm>
          <a:prstGeom prst="rect">
            <a:avLst/>
          </a:prstGeom>
          <a:noFill/>
        </p:spPr>
        <p:txBody>
          <a:bodyPr wrap="square" rtlCol="0" anchor="t">
            <a:noAutofit/>
          </a:bodyPr>
          <a:p>
            <a:pPr lvl="0" algn="l">
              <a:buClrTx/>
              <a:buSzTx/>
              <a:buFontTx/>
            </a:pPr>
            <a:r>
              <a:rPr lang="zh-CN" altLang="en-US" sz="2000">
                <a:sym typeface="+mn-ea"/>
              </a:rPr>
              <a:t>第八十八条 重点危险废物集中处置设施、场所退役前，运营单位应当按照国家有关规定对设施、场所采取污染防治措施。退役的费用应当预提，列入投资概算或者生产成本，专门用于重点危险废物集中处置设施、场所的退役。具体提取和管理办法，由国务院财政部门、价格主管部门会同国务院生态环境主管部门规定。</a:t>
            </a:r>
            <a:r>
              <a:rPr lang="en-US" altLang="zh-CN" sz="2000">
                <a:solidFill>
                  <a:srgbClr val="0000FF"/>
                </a:solidFill>
                <a:sym typeface="+mn-ea"/>
              </a:rPr>
              <a:t>— —</a:t>
            </a:r>
            <a:r>
              <a:rPr lang="zh-CN" altLang="en-US" sz="2000">
                <a:solidFill>
                  <a:srgbClr val="0000FF"/>
                </a:solidFill>
                <a:sym typeface="+mn-ea"/>
              </a:rPr>
              <a:t>危险废物经营企业</a:t>
            </a:r>
            <a:endParaRPr lang="zh-CN" altLang="en-US" sz="2000">
              <a:solidFill>
                <a:srgbClr val="0000FF"/>
              </a:solidFill>
              <a:sym typeface="+mn-ea"/>
            </a:endParaRPr>
          </a:p>
          <a:p>
            <a:pPr lvl="0" algn="l">
              <a:buClrTx/>
              <a:buSzTx/>
              <a:buFontTx/>
            </a:pPr>
            <a:endParaRPr lang="zh-CN" altLang="en-US" sz="2000">
              <a:solidFill>
                <a:srgbClr val="0000FF"/>
              </a:solidFill>
            </a:endParaRPr>
          </a:p>
          <a:p>
            <a:pPr lvl="0" algn="l">
              <a:buClrTx/>
              <a:buSzTx/>
              <a:buFontTx/>
            </a:pPr>
            <a:endParaRPr lang="zh-CN" altLang="en-US" sz="2000">
              <a:sym typeface="+mn-ea"/>
            </a:endParaRPr>
          </a:p>
        </p:txBody>
      </p:sp>
      <p:sp>
        <p:nvSpPr>
          <p:cNvPr id="5" name="文本框 4"/>
          <p:cNvSpPr txBox="1"/>
          <p:nvPr/>
        </p:nvSpPr>
        <p:spPr>
          <a:xfrm>
            <a:off x="683895" y="6116955"/>
            <a:ext cx="7428230" cy="368300"/>
          </a:xfrm>
          <a:prstGeom prst="rect">
            <a:avLst/>
          </a:prstGeom>
          <a:noFill/>
        </p:spPr>
        <p:txBody>
          <a:bodyPr wrap="square" rtlCol="0" anchor="t">
            <a:noAutofit/>
          </a:bodyPr>
          <a:p>
            <a:pPr lvl="0" algn="l">
              <a:buClrTx/>
              <a:buSzTx/>
              <a:buFontTx/>
            </a:pPr>
            <a:r>
              <a:rPr lang="zh-CN" altLang="en-US" sz="2000">
                <a:sym typeface="+mn-ea"/>
              </a:rPr>
              <a:t>第九十条</a:t>
            </a:r>
            <a:r>
              <a:rPr lang="zh-CN" altLang="en-US" sz="2000">
                <a:sym typeface="+mn-ea"/>
              </a:rPr>
              <a:t>~</a:t>
            </a:r>
            <a:r>
              <a:rPr lang="zh-CN" altLang="en-US" sz="2000">
                <a:sym typeface="+mn-ea"/>
              </a:rPr>
              <a:t>第九十一条</a:t>
            </a:r>
            <a:r>
              <a:rPr lang="zh-CN" altLang="en-US" sz="2000">
                <a:sym typeface="+mn-ea"/>
              </a:rPr>
              <a:t>  </a:t>
            </a:r>
            <a:r>
              <a:rPr lang="zh-CN" altLang="en-US" sz="2000">
                <a:sym typeface="+mn-ea"/>
              </a:rPr>
              <a:t>医疗废物污染防治法律规定，不做详述</a:t>
            </a:r>
            <a:r>
              <a:rPr lang="zh-CN" altLang="en-US" sz="2000">
                <a:sym typeface="+mn-ea"/>
              </a:rPr>
              <a:t>。</a:t>
            </a:r>
            <a:r>
              <a:rPr lang="zh-CN" altLang="en-US" sz="2000">
                <a:sym typeface="+mn-ea"/>
              </a:rPr>
              <a:t>  </a:t>
            </a:r>
            <a:endParaRPr lang="zh-CN" altLang="en-US" sz="2000">
              <a:sym typeface="+mn-ea"/>
            </a:endParaRPr>
          </a:p>
        </p:txBody>
      </p:sp>
      <p:sp>
        <p:nvSpPr>
          <p:cNvPr id="6" name="文本框 5"/>
          <p:cNvSpPr txBox="1"/>
          <p:nvPr>
            <p:custDataLst>
              <p:tags r:id="rId1"/>
            </p:custDataLst>
          </p:nvPr>
        </p:nvSpPr>
        <p:spPr>
          <a:xfrm>
            <a:off x="682625" y="3485515"/>
            <a:ext cx="10899775" cy="1198880"/>
          </a:xfrm>
          <a:prstGeom prst="rect">
            <a:avLst/>
          </a:prstGeom>
          <a:noFill/>
        </p:spPr>
        <p:txBody>
          <a:bodyPr wrap="square" rtlCol="0" anchor="t">
            <a:spAutoFit/>
          </a:bodyPr>
          <a:p>
            <a:r>
              <a:rPr lang="zh-CN" altLang="en-US"/>
              <a:t>第八十七条 在发生或者有证据证明可能发生危险废物严重污染环境、威胁居民生命财产安全时，生态环境主管部门或者其他负有固体废物污染环境防治监督管理职责的部门应当立即向本级人民政府和上一级人民政府有关部门报告，由人民政府采取防止或者减轻危害的有效措施。有关人民政府可以根据需要责令停止导致或者可能导致环境污染事故的作业。</a:t>
            </a:r>
            <a:r>
              <a:rPr lang="en-US" altLang="zh-CN">
                <a:solidFill>
                  <a:srgbClr val="0000FF"/>
                </a:solidFill>
                <a:sym typeface="+mn-ea"/>
              </a:rPr>
              <a:t>— —</a:t>
            </a:r>
            <a:r>
              <a:rPr lang="zh-CN" altLang="en-US">
                <a:solidFill>
                  <a:srgbClr val="0000FF"/>
                </a:solidFill>
                <a:sym typeface="+mn-ea"/>
              </a:rPr>
              <a:t>政府职责</a:t>
            </a: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9" name="矩形 8"/>
          <p:cNvSpPr/>
          <p:nvPr/>
        </p:nvSpPr>
        <p:spPr>
          <a:xfrm>
            <a:off x="1051315" y="1127716"/>
            <a:ext cx="2376264" cy="429895"/>
          </a:xfrm>
          <a:prstGeom prst="rect">
            <a:avLst/>
          </a:prstGeom>
          <a:solidFill>
            <a:srgbClr val="99CCFF"/>
          </a:solidFill>
        </p:spPr>
        <p:txBody>
          <a:bodyPr wrap="square" rtlCol="0">
            <a:spAutoFit/>
          </a:bodyPr>
          <a:lstStyle/>
          <a:p>
            <a:pPr>
              <a:lnSpc>
                <a:spcPct val="100000"/>
              </a:lnSpc>
            </a:pPr>
            <a:r>
              <a:rPr lang="en-US" altLang="zh-CN" sz="2200" dirty="0">
                <a:latin typeface="微软雅黑" panose="020B0503020204020204" pitchFamily="34" charset="-122"/>
                <a:ea typeface="微软雅黑" panose="020B0503020204020204" pitchFamily="34" charset="-122"/>
              </a:rPr>
              <a:t>2</a:t>
            </a:r>
            <a:r>
              <a:rPr lang="zh-CN" altLang="en-US" sz="2200" dirty="0">
                <a:latin typeface="微软雅黑" panose="020B0503020204020204" pitchFamily="34" charset="-122"/>
                <a:ea typeface="微软雅黑" panose="020B0503020204020204" pitchFamily="34" charset="-122"/>
              </a:rPr>
              <a:t>、严格法律责任</a:t>
            </a:r>
            <a:endParaRPr lang="en-US" altLang="zh-CN" sz="2200" dirty="0">
              <a:latin typeface="微软雅黑" panose="020B0503020204020204" pitchFamily="34" charset="-122"/>
              <a:ea typeface="微软雅黑" panose="020B0503020204020204" pitchFamily="34" charset="-122"/>
            </a:endParaRPr>
          </a:p>
        </p:txBody>
      </p:sp>
      <p:sp>
        <p:nvSpPr>
          <p:cNvPr id="7" name="矩形 6"/>
          <p:cNvSpPr/>
          <p:nvPr/>
        </p:nvSpPr>
        <p:spPr>
          <a:xfrm>
            <a:off x="1051560" y="1600200"/>
            <a:ext cx="4867910" cy="475615"/>
          </a:xfrm>
          <a:prstGeom prst="rect">
            <a:avLst/>
          </a:prstGeom>
        </p:spPr>
        <p:txBody>
          <a:bodyPr wrap="square">
            <a:spAutoFit/>
          </a:bodyPr>
          <a:lstStyle/>
          <a:p>
            <a:pPr indent="457200" algn="just">
              <a:lnSpc>
                <a:spcPct val="125000"/>
              </a:lnSpc>
              <a:spcAft>
                <a:spcPts val="0"/>
              </a:spcAft>
            </a:pPr>
            <a:r>
              <a:rPr lang="zh-CN" altLang="en-US" sz="2000" b="0" dirty="0">
                <a:highlight>
                  <a:srgbClr val="FFFF00"/>
                </a:highlight>
                <a:latin typeface="微软雅黑" panose="020B0503020204020204" pitchFamily="34" charset="-122"/>
                <a:ea typeface="微软雅黑" panose="020B0503020204020204" pitchFamily="34" charset="-122"/>
              </a:rPr>
              <a:t>法律责任</a:t>
            </a:r>
            <a:endParaRPr lang="zh-CN" altLang="en-US" sz="2000" b="0" dirty="0">
              <a:highlight>
                <a:srgbClr val="FFFF00"/>
              </a:highlight>
              <a:latin typeface="微软雅黑" panose="020B0503020204020204" pitchFamily="34" charset="-122"/>
              <a:ea typeface="微软雅黑" panose="020B0503020204020204" pitchFamily="34" charset="-122"/>
            </a:endParaRPr>
          </a:p>
        </p:txBody>
      </p:sp>
      <p:graphicFrame>
        <p:nvGraphicFramePr>
          <p:cNvPr id="8" name="表格 7"/>
          <p:cNvGraphicFramePr>
            <a:graphicFrameLocks noGrp="1"/>
          </p:cNvGraphicFramePr>
          <p:nvPr>
            <p:custDataLst>
              <p:tags r:id="rId1"/>
            </p:custDataLst>
          </p:nvPr>
        </p:nvGraphicFramePr>
        <p:xfrm>
          <a:off x="1555115" y="2118360"/>
          <a:ext cx="9841230" cy="3940810"/>
        </p:xfrm>
        <a:graphic>
          <a:graphicData uri="http://schemas.openxmlformats.org/drawingml/2006/table">
            <a:tbl>
              <a:tblPr firstRow="1" bandRow="1">
                <a:tableStyleId>{21E4AEA4-8DFA-4A89-87EB-49C32662AFE0}</a:tableStyleId>
              </a:tblPr>
              <a:tblGrid>
                <a:gridCol w="7643495"/>
                <a:gridCol w="2197735"/>
              </a:tblGrid>
              <a:tr h="274320">
                <a:tc>
                  <a:txBody>
                    <a:bodyPr/>
                    <a:lstStyle/>
                    <a:p>
                      <a:pPr algn="ctr"/>
                      <a:r>
                        <a:rPr lang="zh-CN" altLang="en-US" sz="1200" dirty="0"/>
                        <a:t>违法行为</a:t>
                      </a:r>
                      <a:endParaRPr lang="zh-CN" altLang="en-US" sz="1200" dirty="0"/>
                    </a:p>
                  </a:txBody>
                  <a:tcPr anchor="ctr"/>
                </a:tc>
                <a:tc>
                  <a:txBody>
                    <a:bodyPr/>
                    <a:lstStyle/>
                    <a:p>
                      <a:pPr algn="ctr"/>
                      <a:r>
                        <a:rPr lang="zh-CN" altLang="en-US" sz="1200" dirty="0" smtClean="0"/>
                        <a:t>新法罚</a:t>
                      </a:r>
                      <a:r>
                        <a:rPr lang="zh-CN" altLang="en-US" sz="1200" dirty="0"/>
                        <a:t>则</a:t>
                      </a:r>
                      <a:endParaRPr lang="zh-CN" altLang="en-US" sz="1200" dirty="0"/>
                    </a:p>
                  </a:txBody>
                  <a:tcPr anchor="ctr"/>
                </a:tc>
              </a:tr>
              <a:tr h="415925">
                <a:tc>
                  <a:txBody>
                    <a:bodyPr/>
                    <a:lstStyle/>
                    <a:p>
                      <a:r>
                        <a:rPr lang="en-US" altLang="zh-CN" sz="1400" dirty="0" smtClean="0"/>
                        <a:t>1</a:t>
                      </a:r>
                      <a:r>
                        <a:rPr lang="zh-CN" altLang="en-US" sz="1400" dirty="0" smtClean="0"/>
                        <a:t>、产</a:t>
                      </a:r>
                      <a:r>
                        <a:rPr lang="zh-CN" altLang="en-US" sz="1400" dirty="0"/>
                        <a:t>生、利用、处置固体废物的企业，未按照国家有关规定及时公开固体废物产生、利用、处置等信息的；</a:t>
                      </a:r>
                      <a:endParaRPr lang="zh-CN" altLang="en-US" sz="1400" dirty="0"/>
                    </a:p>
                  </a:txBody>
                  <a:tcPr anchor="ctr"/>
                </a:tc>
                <a:tc>
                  <a:txBody>
                    <a:bodyPr/>
                    <a:lstStyle/>
                    <a:p>
                      <a:r>
                        <a:rPr lang="en-US" altLang="zh-CN" sz="1400" dirty="0"/>
                        <a:t>5-20</a:t>
                      </a:r>
                      <a:r>
                        <a:rPr lang="zh-CN" altLang="en-US" sz="1400" dirty="0"/>
                        <a:t>万元罚款</a:t>
                      </a:r>
                      <a:endParaRPr lang="zh-CN" altLang="en-US" sz="1400" dirty="0"/>
                    </a:p>
                  </a:txBody>
                  <a:tcPr anchor="ctr"/>
                </a:tc>
              </a:tr>
              <a:tr h="415925">
                <a:tc>
                  <a:txBody>
                    <a:bodyPr/>
                    <a:lstStyle/>
                    <a:p>
                      <a:r>
                        <a:rPr lang="en-US" altLang="zh-CN" sz="1400" dirty="0" smtClean="0"/>
                        <a:t>2</a:t>
                      </a:r>
                      <a:r>
                        <a:rPr lang="zh-CN" altLang="en-US" sz="1400" dirty="0" smtClean="0"/>
                        <a:t>、未</a:t>
                      </a:r>
                      <a:r>
                        <a:rPr lang="zh-CN" altLang="en-US" sz="1400" dirty="0"/>
                        <a:t>依法取得排污许可证，或者未按照排污许可证要求管理所产生的工业固体废物或者危险废物的；</a:t>
                      </a:r>
                      <a:endParaRPr lang="zh-CN" altLang="en-US" sz="1400" dirty="0"/>
                    </a:p>
                  </a:txBody>
                  <a:tcPr anchor="ctr"/>
                </a:tc>
                <a:tc>
                  <a:txBody>
                    <a:bodyPr/>
                    <a:lstStyle/>
                    <a:p>
                      <a:r>
                        <a:rPr lang="en-US" altLang="zh-CN" sz="1400" dirty="0"/>
                        <a:t>10-100</a:t>
                      </a:r>
                      <a:r>
                        <a:rPr lang="zh-CN" altLang="en-US" sz="1400" dirty="0"/>
                        <a:t>万元罚款</a:t>
                      </a:r>
                      <a:endParaRPr lang="zh-CN" altLang="en-US" sz="1400" dirty="0"/>
                    </a:p>
                  </a:txBody>
                  <a:tcPr anchor="ctr"/>
                </a:tc>
              </a:tr>
              <a:tr h="457200">
                <a:tc>
                  <a:txBody>
                    <a:bodyPr/>
                    <a:lstStyle/>
                    <a:p>
                      <a:r>
                        <a:rPr lang="en-US" altLang="zh-CN" sz="1400" dirty="0" smtClean="0"/>
                        <a:t>3</a:t>
                      </a:r>
                      <a:r>
                        <a:rPr lang="zh-CN" altLang="en-US" sz="1400" dirty="0" smtClean="0"/>
                        <a:t>、工</a:t>
                      </a:r>
                      <a:r>
                        <a:rPr lang="zh-CN" altLang="en-US" sz="1400" dirty="0"/>
                        <a:t>业固体废物的产生者委托他人运输、利用、处置固体废物，受委托者的运输、利用、处置行为违反国家环境管理有关规定的。</a:t>
                      </a:r>
                      <a:endParaRPr lang="zh-CN" altLang="en-US" sz="1400" dirty="0"/>
                    </a:p>
                  </a:txBody>
                  <a:tcPr anchor="ctr"/>
                </a:tc>
                <a:tc>
                  <a:txBody>
                    <a:bodyPr/>
                    <a:lstStyle/>
                    <a:p>
                      <a:r>
                        <a:rPr lang="en-US" altLang="zh-CN" sz="1400" dirty="0"/>
                        <a:t>10-100</a:t>
                      </a:r>
                      <a:r>
                        <a:rPr lang="zh-CN" altLang="en-US" sz="1400" dirty="0"/>
                        <a:t>万元罚款</a:t>
                      </a:r>
                      <a:endParaRPr lang="zh-CN" altLang="en-US" sz="1400" dirty="0"/>
                    </a:p>
                  </a:txBody>
                  <a:tcPr anchor="ctr"/>
                </a:tc>
              </a:tr>
              <a:tr h="274320">
                <a:tc>
                  <a:txBody>
                    <a:bodyPr/>
                    <a:lstStyle/>
                    <a:p>
                      <a:r>
                        <a:rPr lang="en-US" altLang="zh-CN" sz="1400" dirty="0" smtClean="0"/>
                        <a:t>4</a:t>
                      </a:r>
                      <a:r>
                        <a:rPr lang="zh-CN" altLang="en-US" sz="1400" dirty="0" smtClean="0"/>
                        <a:t>、不</a:t>
                      </a:r>
                      <a:r>
                        <a:rPr lang="zh-CN" altLang="en-US" sz="1400" dirty="0"/>
                        <a:t>设置危险废物识别标志的；</a:t>
                      </a:r>
                      <a:endParaRPr lang="zh-CN" altLang="en-US" sz="1400" dirty="0"/>
                    </a:p>
                  </a:txBody>
                  <a:tcPr anchor="ctr"/>
                </a:tc>
                <a:tc>
                  <a:txBody>
                    <a:bodyPr/>
                    <a:lstStyle/>
                    <a:p>
                      <a:r>
                        <a:rPr lang="en-US" altLang="zh-CN" sz="1400" dirty="0"/>
                        <a:t>10-100</a:t>
                      </a:r>
                      <a:r>
                        <a:rPr lang="zh-CN" altLang="en-US" sz="1400" dirty="0"/>
                        <a:t>万元罚款</a:t>
                      </a:r>
                      <a:endParaRPr lang="zh-CN" altLang="en-US" sz="1400" dirty="0"/>
                    </a:p>
                  </a:txBody>
                  <a:tcPr anchor="ctr"/>
                </a:tc>
              </a:tr>
              <a:tr h="274320">
                <a:tc>
                  <a:txBody>
                    <a:bodyPr/>
                    <a:lstStyle/>
                    <a:p>
                      <a:r>
                        <a:rPr lang="en-US" altLang="zh-CN" sz="1400" dirty="0" smtClean="0"/>
                        <a:t>5</a:t>
                      </a:r>
                      <a:r>
                        <a:rPr lang="zh-CN" altLang="en-US" sz="1400" dirty="0" smtClean="0"/>
                        <a:t>、不</a:t>
                      </a:r>
                      <a:r>
                        <a:rPr lang="zh-CN" altLang="en-US" sz="1400" dirty="0"/>
                        <a:t>按照国家规定制定危险废物管理计划的；</a:t>
                      </a:r>
                      <a:endParaRPr lang="zh-CN" altLang="en-US" sz="1400" dirty="0"/>
                    </a:p>
                  </a:txBody>
                  <a:tcPr anchor="ctr"/>
                </a:tc>
                <a:tc>
                  <a:txBody>
                    <a:bodyPr/>
                    <a:lstStyle/>
                    <a:p>
                      <a:r>
                        <a:rPr lang="en-US" altLang="zh-CN" sz="1400" dirty="0"/>
                        <a:t>10-100</a:t>
                      </a:r>
                      <a:r>
                        <a:rPr lang="zh-CN" altLang="en-US" sz="1400" dirty="0"/>
                        <a:t>万元罚款</a:t>
                      </a:r>
                      <a:endParaRPr lang="zh-CN" altLang="en-US" sz="1400" dirty="0"/>
                    </a:p>
                  </a:txBody>
                  <a:tcPr anchor="ctr"/>
                </a:tc>
              </a:tr>
              <a:tr h="274320">
                <a:tc>
                  <a:txBody>
                    <a:bodyPr/>
                    <a:lstStyle/>
                    <a:p>
                      <a:r>
                        <a:rPr lang="en-US" altLang="zh-CN" sz="1400" dirty="0" smtClean="0"/>
                        <a:t>6</a:t>
                      </a:r>
                      <a:r>
                        <a:rPr lang="zh-CN" altLang="en-US" sz="1400" dirty="0" smtClean="0"/>
                        <a:t>、非</a:t>
                      </a:r>
                      <a:r>
                        <a:rPr lang="zh-CN" altLang="en-US" sz="1400" dirty="0"/>
                        <a:t>法排放、倾倒、处置危险废物的；</a:t>
                      </a:r>
                      <a:endParaRPr lang="zh-CN" altLang="en-US" sz="1400" dirty="0"/>
                    </a:p>
                  </a:txBody>
                  <a:tcPr anchor="ctr"/>
                </a:tc>
                <a:tc>
                  <a:txBody>
                    <a:bodyPr/>
                    <a:lstStyle/>
                    <a:p>
                      <a:r>
                        <a:rPr lang="en-US" altLang="zh-CN" sz="1400" dirty="0"/>
                        <a:t>10-100</a:t>
                      </a:r>
                      <a:r>
                        <a:rPr lang="zh-CN" altLang="en-US" sz="1400" dirty="0"/>
                        <a:t>万元罚款</a:t>
                      </a:r>
                      <a:endParaRPr lang="zh-CN" altLang="en-US" sz="1400" dirty="0"/>
                    </a:p>
                  </a:txBody>
                  <a:tcPr anchor="ctr"/>
                </a:tc>
              </a:tr>
              <a:tr h="457200">
                <a:tc>
                  <a:txBody>
                    <a:bodyPr/>
                    <a:lstStyle/>
                    <a:p>
                      <a:r>
                        <a:rPr lang="en-US" altLang="zh-CN" sz="1400" dirty="0" smtClean="0"/>
                        <a:t>7</a:t>
                      </a:r>
                      <a:r>
                        <a:rPr lang="zh-CN" altLang="en-US" sz="1400" dirty="0" smtClean="0"/>
                        <a:t>、将</a:t>
                      </a:r>
                      <a:r>
                        <a:rPr lang="zh-CN" altLang="en-US" sz="1400" dirty="0"/>
                        <a:t>危险废物提供或者委托给无经营许可证的单位从事经营活动的；</a:t>
                      </a:r>
                      <a:endParaRPr lang="zh-CN" altLang="en-US" sz="1400" dirty="0"/>
                    </a:p>
                  </a:txBody>
                  <a:tcPr anchor="ctr"/>
                </a:tc>
                <a:tc>
                  <a:txBody>
                    <a:bodyPr/>
                    <a:lstStyle/>
                    <a:p>
                      <a:r>
                        <a:rPr lang="zh-CN" altLang="en-US" sz="1400" dirty="0"/>
                        <a:t>处置费用三倍以上五倍以下的罚款</a:t>
                      </a:r>
                      <a:endParaRPr lang="zh-CN" altLang="en-US" sz="1400" dirty="0"/>
                    </a:p>
                  </a:txBody>
                  <a:tcPr anchor="ctr"/>
                </a:tc>
              </a:tr>
              <a:tr h="274320">
                <a:tc>
                  <a:txBody>
                    <a:bodyPr/>
                    <a:lstStyle/>
                    <a:p>
                      <a:r>
                        <a:rPr lang="en-US" altLang="zh-CN" sz="1400" dirty="0" smtClean="0"/>
                        <a:t>8</a:t>
                      </a:r>
                      <a:r>
                        <a:rPr lang="zh-CN" altLang="en-US" sz="1400" dirty="0" smtClean="0"/>
                        <a:t>、不</a:t>
                      </a:r>
                      <a:r>
                        <a:rPr lang="zh-CN" altLang="en-US" sz="1400" dirty="0"/>
                        <a:t>按照国家规定填写危险废物转移联单或者未经批准擅自转移危险废物的；</a:t>
                      </a:r>
                      <a:endParaRPr lang="zh-CN" altLang="en-US" sz="1400" dirty="0"/>
                    </a:p>
                  </a:txBody>
                  <a:tcPr anchor="ctr"/>
                </a:tc>
                <a:tc>
                  <a:txBody>
                    <a:bodyPr/>
                    <a:lstStyle/>
                    <a:p>
                      <a:r>
                        <a:rPr lang="en-US" altLang="zh-CN" sz="1400" dirty="0"/>
                        <a:t>10-100</a:t>
                      </a:r>
                      <a:r>
                        <a:rPr lang="zh-CN" altLang="en-US" sz="1400" dirty="0"/>
                        <a:t>万元罚款</a:t>
                      </a:r>
                      <a:endParaRPr lang="zh-CN" altLang="en-US" sz="1400" dirty="0"/>
                    </a:p>
                  </a:txBody>
                  <a:tcPr anchor="ctr"/>
                </a:tc>
              </a:tr>
              <a:tr h="274320">
                <a:tc>
                  <a:txBody>
                    <a:bodyPr/>
                    <a:lstStyle/>
                    <a:p>
                      <a:r>
                        <a:rPr lang="en-US" altLang="zh-CN" sz="1400" dirty="0" smtClean="0"/>
                        <a:t>9</a:t>
                      </a:r>
                      <a:r>
                        <a:rPr lang="zh-CN" altLang="en-US" sz="1400" dirty="0" smtClean="0"/>
                        <a:t>、将</a:t>
                      </a:r>
                      <a:r>
                        <a:rPr lang="zh-CN" altLang="en-US" sz="1400" dirty="0"/>
                        <a:t>危险废物混入非危险废物中贮存的；</a:t>
                      </a:r>
                      <a:endParaRPr lang="zh-CN" altLang="en-US" sz="1400" dirty="0"/>
                    </a:p>
                  </a:txBody>
                  <a:tcPr anchor="ctr"/>
                </a:tc>
                <a:tc>
                  <a:txBody>
                    <a:bodyPr/>
                    <a:lstStyle/>
                    <a:p>
                      <a:r>
                        <a:rPr lang="en-US" altLang="zh-CN" sz="1400" dirty="0"/>
                        <a:t>10-100</a:t>
                      </a:r>
                      <a:r>
                        <a:rPr lang="zh-CN" altLang="en-US" sz="1400" dirty="0"/>
                        <a:t>万元罚款</a:t>
                      </a:r>
                      <a:endParaRPr lang="zh-CN" altLang="en-US" sz="1400" dirty="0"/>
                    </a:p>
                  </a:txBody>
                  <a:tcPr anchor="ctr"/>
                </a:tc>
              </a:tr>
              <a:tr h="274320">
                <a:tc>
                  <a:txBody>
                    <a:bodyPr/>
                    <a:lstStyle/>
                    <a:p>
                      <a:r>
                        <a:rPr lang="en-US" altLang="zh-CN" sz="1400" dirty="0" smtClean="0"/>
                        <a:t>10</a:t>
                      </a:r>
                      <a:r>
                        <a:rPr lang="zh-CN" altLang="en-US" sz="1400" dirty="0" smtClean="0"/>
                        <a:t>、未</a:t>
                      </a:r>
                      <a:r>
                        <a:rPr lang="zh-CN" altLang="en-US" sz="1400" dirty="0"/>
                        <a:t>经安全性处置，混合收集、贮存、运输、处置具有不相容性质的危险废物的；</a:t>
                      </a:r>
                      <a:endParaRPr lang="zh-CN" altLang="en-US" sz="1400" dirty="0"/>
                    </a:p>
                  </a:txBody>
                  <a:tcPr anchor="ctr"/>
                </a:tc>
                <a:tc>
                  <a:txBody>
                    <a:bodyPr/>
                    <a:lstStyle/>
                    <a:p>
                      <a:r>
                        <a:rPr lang="en-US" altLang="zh-CN" sz="1400" dirty="0"/>
                        <a:t>10-100</a:t>
                      </a:r>
                      <a:r>
                        <a:rPr lang="zh-CN" altLang="en-US" sz="1400" dirty="0"/>
                        <a:t>万元罚款</a:t>
                      </a:r>
                      <a:endParaRPr lang="zh-CN" altLang="en-US" sz="1400" dirty="0"/>
                    </a:p>
                  </a:txBody>
                  <a:tcPr anchor="ctr"/>
                </a:tc>
              </a:tr>
              <a:tr h="274320">
                <a:tc>
                  <a:txBody>
                    <a:bodyPr/>
                    <a:lstStyle/>
                    <a:p>
                      <a:r>
                        <a:rPr lang="en-US" altLang="zh-CN" sz="1400" dirty="0" smtClean="0"/>
                        <a:t>11</a:t>
                      </a:r>
                      <a:r>
                        <a:rPr lang="zh-CN" altLang="en-US" sz="1400" dirty="0" smtClean="0"/>
                        <a:t>、未</a:t>
                      </a:r>
                      <a:r>
                        <a:rPr lang="zh-CN" altLang="en-US" sz="1400" dirty="0"/>
                        <a:t>制定危险废物意外事故防范措施和应急预案的。</a:t>
                      </a:r>
                      <a:endParaRPr lang="zh-CN" altLang="en-US" sz="1400" dirty="0"/>
                    </a:p>
                  </a:txBody>
                  <a:tcPr anchor="ctr"/>
                </a:tc>
                <a:tc>
                  <a:txBody>
                    <a:bodyPr/>
                    <a:lstStyle/>
                    <a:p>
                      <a:r>
                        <a:rPr lang="en-US" altLang="zh-CN" sz="1400" dirty="0"/>
                        <a:t>10-100</a:t>
                      </a:r>
                      <a:r>
                        <a:rPr lang="zh-CN" altLang="en-US" sz="1400" dirty="0"/>
                        <a:t>万元罚款</a:t>
                      </a:r>
                      <a:endParaRPr lang="zh-CN" altLang="en-US" sz="1400" dirty="0"/>
                    </a:p>
                  </a:txBody>
                  <a:tcPr anchor="ctr"/>
                </a:tc>
              </a:tr>
            </a:tbl>
          </a:graphicData>
        </a:graphic>
      </p:graphicFrame>
      <p:sp>
        <p:nvSpPr>
          <p:cNvPr id="10" name="标题 1"/>
          <p:cNvSpPr>
            <a:spLocks noGrp="1"/>
          </p:cNvSpPr>
          <p:nvPr>
            <p:ph type="title"/>
          </p:nvPr>
        </p:nvSpPr>
        <p:spPr>
          <a:xfrm>
            <a:off x="1211580" y="200025"/>
            <a:ext cx="9906000" cy="763905"/>
          </a:xfrm>
        </p:spPr>
        <p:txBody>
          <a:bodyPr/>
          <a:lstStyle/>
          <a:p>
            <a:r>
              <a:rPr lang="en-US" altLang="zh-CN" b="1" dirty="0" smtClean="0"/>
              <a:t>2</a:t>
            </a:r>
            <a:r>
              <a:rPr lang="zh-CN" altLang="en-US" b="1" dirty="0" smtClean="0"/>
              <a:t>、固废政策体系</a:t>
            </a:r>
            <a:r>
              <a:rPr lang="en-US" altLang="zh-CN" sz="2800" b="1" dirty="0" smtClean="0">
                <a:sym typeface="+mn-ea"/>
              </a:rPr>
              <a:t>——</a:t>
            </a:r>
            <a:r>
              <a:rPr lang="zh-CN" altLang="en-US" sz="2800" b="1" dirty="0" smtClean="0">
                <a:sym typeface="+mn-ea"/>
              </a:rPr>
              <a:t>固废法（</a:t>
            </a:r>
            <a:r>
              <a:rPr lang="en-US" altLang="zh-CN" sz="2800" b="1" dirty="0" smtClean="0">
                <a:sym typeface="+mn-ea"/>
              </a:rPr>
              <a:t>2.2</a:t>
            </a:r>
            <a:r>
              <a:rPr lang="zh-CN" altLang="en-US" sz="2800" b="1" dirty="0" smtClean="0">
                <a:sym typeface="+mn-ea"/>
              </a:rPr>
              <a:t>）</a:t>
            </a:r>
            <a:r>
              <a:rPr lang="zh-CN" altLang="en-US" sz="2800" b="1" dirty="0" smtClean="0"/>
              <a:t>                 </a:t>
            </a:r>
            <a:endParaRPr lang="zh-CN" altLang="en-US" sz="2800" b="1"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298580" y="130629"/>
            <a:ext cx="1026367" cy="933061"/>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8" name="Shape 1865"/>
          <p:cNvSpPr/>
          <p:nvPr/>
        </p:nvSpPr>
        <p:spPr>
          <a:xfrm>
            <a:off x="4680809" y="1779745"/>
            <a:ext cx="4391001" cy="473271"/>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defRPr sz="1800">
                <a:solidFill>
                  <a:srgbClr val="000000"/>
                </a:solidFill>
              </a:defRPr>
            </a:pPr>
            <a:r>
              <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危废管理相关政策体系</a:t>
            </a:r>
            <a:endPar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grpSp>
        <p:nvGrpSpPr>
          <p:cNvPr id="21" name="组合 20"/>
          <p:cNvGrpSpPr/>
          <p:nvPr/>
        </p:nvGrpSpPr>
        <p:grpSpPr>
          <a:xfrm>
            <a:off x="463465" y="438198"/>
            <a:ext cx="2125272" cy="2125272"/>
            <a:chOff x="4975307" y="1637021"/>
            <a:chExt cx="2125272" cy="2125272"/>
          </a:xfrm>
        </p:grpSpPr>
        <p:sp>
          <p:nvSpPr>
            <p:cNvPr id="22" name="椭圆 21"/>
            <p:cNvSpPr/>
            <p:nvPr/>
          </p:nvSpPr>
          <p:spPr>
            <a:xfrm>
              <a:off x="4975307" y="1637021"/>
              <a:ext cx="2125272" cy="2125272"/>
            </a:xfrm>
            <a:prstGeom prst="ellipse">
              <a:avLst/>
            </a:prstGeom>
            <a:solidFill>
              <a:srgbClr val="436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1"/>
            <p:cNvSpPr txBox="1"/>
            <p:nvPr/>
          </p:nvSpPr>
          <p:spPr>
            <a:xfrm>
              <a:off x="5381353" y="2065273"/>
              <a:ext cx="1313180" cy="769441"/>
            </a:xfrm>
            <a:prstGeom prst="rect">
              <a:avLst/>
            </a:prstGeom>
            <a:noFill/>
          </p:spPr>
          <p:txBody>
            <a:bodyPr wrap="none" rtlCol="0">
              <a:spAutoFit/>
            </a:bodyPr>
            <a:lstStyle/>
            <a:p>
              <a:r>
                <a:rPr lang="zh-CN" altLang="en-US" sz="4400" dirty="0">
                  <a:solidFill>
                    <a:schemeClr val="bg1"/>
                  </a:solidFill>
                  <a:latin typeface="微软雅黑" panose="020B0503020204020204" pitchFamily="34" charset="-122"/>
                  <a:ea typeface="微软雅黑" panose="020B0503020204020204" pitchFamily="34" charset="-122"/>
                </a:rPr>
                <a:t>目录</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5300658" y="2835969"/>
              <a:ext cx="1587294" cy="369332"/>
            </a:xfrm>
            <a:prstGeom prst="rect">
              <a:avLst/>
            </a:prstGeom>
          </p:spPr>
          <p:txBody>
            <a:bodyPr wrap="none">
              <a:spAutoFit/>
            </a:bodyPr>
            <a:lstStyle/>
            <a:p>
              <a:pPr algn="ctr"/>
              <a:r>
                <a:rPr lang="en-US" altLang="zh-CN" b="1" spc="400" dirty="0">
                  <a:solidFill>
                    <a:schemeClr val="bg1"/>
                  </a:solidFill>
                </a:rPr>
                <a:t>CONTENT</a:t>
              </a:r>
              <a:endParaRPr lang="en-US" altLang="zh-CN" b="1" spc="400" dirty="0">
                <a:solidFill>
                  <a:schemeClr val="bg1"/>
                </a:solidFill>
              </a:endParaRPr>
            </a:p>
          </p:txBody>
        </p:sp>
      </p:grpSp>
      <p:sp>
        <p:nvSpPr>
          <p:cNvPr id="29" name="Shape 1866"/>
          <p:cNvSpPr/>
          <p:nvPr/>
        </p:nvSpPr>
        <p:spPr>
          <a:xfrm>
            <a:off x="3640371" y="1665015"/>
            <a:ext cx="675337" cy="675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F728B"/>
          </a:solidFill>
          <a:ln w="12700" cap="flat">
            <a:noFill/>
            <a:miter lim="400000"/>
          </a:ln>
          <a:effectLst/>
        </p:spPr>
        <p:txBody>
          <a:bodyPr wrap="square" lIns="19049" tIns="19049" rIns="19049" bIns="19049" numCol="1" anchor="ctr">
            <a:noAutofit/>
          </a:bodyPr>
          <a:lstStyle/>
          <a:p>
            <a:pPr algn="ctr">
              <a:lnSpc>
                <a:spcPct val="120000"/>
              </a:lnSpc>
            </a:pPr>
            <a:r>
              <a:rPr 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2</a:t>
            </a:r>
            <a:endParaRPr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Shape 1865"/>
          <p:cNvSpPr/>
          <p:nvPr/>
        </p:nvSpPr>
        <p:spPr>
          <a:xfrm>
            <a:off x="3499485" y="2563495"/>
            <a:ext cx="7489190" cy="3693160"/>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marL="342900" indent="-342900">
              <a:lnSpc>
                <a:spcPct val="200000"/>
              </a:lnSpc>
              <a:buFont typeface="Wingdings" panose="05000000000000000000" pitchFamily="2" charset="2"/>
              <a:buChar char="n"/>
              <a:defRPr sz="1800">
                <a:solidFill>
                  <a:srgbClr val="000000"/>
                </a:solidFill>
              </a:defRPr>
            </a:pPr>
            <a:r>
              <a:rPr lang="zh-CN" altLang="en-US"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相关法律法规综述</a:t>
            </a:r>
            <a:endParaRPr lang="en-US" altLang="zh-CN"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pPr marL="342900" indent="-342900">
              <a:lnSpc>
                <a:spcPct val="200000"/>
              </a:lnSpc>
              <a:buFont typeface="Wingdings" panose="05000000000000000000" pitchFamily="2" charset="2"/>
              <a:buChar char="n"/>
              <a:defRPr sz="1800">
                <a:solidFill>
                  <a:srgbClr val="000000"/>
                </a:solidFill>
              </a:defRPr>
            </a:pPr>
            <a:r>
              <a:rPr lang="zh-CN" altLang="en-US" sz="2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新固</a:t>
            </a:r>
            <a:r>
              <a:rPr lang="zh-CN" altLang="en-US"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废</a:t>
            </a:r>
            <a:r>
              <a:rPr lang="zh-CN" altLang="en-US" sz="2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法</a:t>
            </a:r>
            <a:endParaRPr lang="en-US" altLang="zh-CN" sz="2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pPr marL="342900" indent="-342900">
              <a:lnSpc>
                <a:spcPct val="200000"/>
              </a:lnSpc>
              <a:buFont typeface="Wingdings" panose="05000000000000000000" pitchFamily="2" charset="2"/>
              <a:buChar char="n"/>
              <a:defRPr sz="1800">
                <a:solidFill>
                  <a:srgbClr val="000000"/>
                </a:solidFill>
              </a:defRPr>
            </a:pPr>
            <a:r>
              <a:rPr lang="zh-CN" altLang="en-US" sz="2400" b="1" dirty="0" smtClean="0">
                <a:solidFill>
                  <a:srgbClr val="FF0000"/>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两高司法解释</a:t>
            </a:r>
            <a:endParaRPr lang="zh-CN" altLang="en-US" sz="2400" b="1" dirty="0" smtClean="0">
              <a:solidFill>
                <a:srgbClr val="FF0000"/>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pPr marL="342900" indent="-342900" algn="l">
              <a:lnSpc>
                <a:spcPct val="200000"/>
              </a:lnSpc>
              <a:buClrTx/>
              <a:buSzTx/>
              <a:buFont typeface="Wingdings" panose="05000000000000000000" pitchFamily="2" charset="2"/>
              <a:buChar char="n"/>
              <a:defRPr sz="1800">
                <a:solidFill>
                  <a:srgbClr val="000000"/>
                </a:solidFill>
              </a:defRPr>
            </a:pPr>
            <a:endParaRPr lang="zh-CN" altLang="en-US"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pPr marL="342900" indent="-342900">
              <a:lnSpc>
                <a:spcPct val="200000"/>
              </a:lnSpc>
              <a:buFont typeface="Wingdings" panose="05000000000000000000" pitchFamily="2" charset="2"/>
              <a:buChar char="n"/>
              <a:defRPr sz="1800">
                <a:solidFill>
                  <a:srgbClr val="000000"/>
                </a:solidFill>
              </a:defRPr>
            </a:pPr>
            <a:endParaRPr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t>两高司法解释（</a:t>
            </a:r>
            <a:r>
              <a:rPr lang="en-US" altLang="zh-CN" sz="2800" b="1" dirty="0" smtClean="0"/>
              <a:t>2.3</a:t>
            </a:r>
            <a:r>
              <a:rPr lang="zh-CN" altLang="en-US" sz="2800" b="1" dirty="0" smtClean="0"/>
              <a:t>）            主要内容</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323851" y="937854"/>
            <a:ext cx="10994182" cy="1692771"/>
          </a:xfrm>
          <a:prstGeom prst="rect">
            <a:avLst/>
          </a:prstGeom>
        </p:spPr>
        <p:txBody>
          <a:bodyPr wrap="square">
            <a:spAutoFit/>
          </a:bodyPr>
          <a:lstStyle/>
          <a:p>
            <a:pPr indent="457200" algn="just">
              <a:lnSpc>
                <a:spcPct val="130000"/>
              </a:lnSpc>
              <a:spcAft>
                <a:spcPts val="0"/>
              </a:spcAft>
            </a:pPr>
            <a:r>
              <a:rPr lang="zh-CN" altLang="en-US" sz="2000" b="0" dirty="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最高人民法院、最高人民检察院</a:t>
            </a:r>
            <a:r>
              <a:rPr lang="zh-CN" altLang="en-US" sz="2000" dirty="0">
                <a:latin typeface="微软雅黑" panose="020B0503020204020204" pitchFamily="34" charset="-122"/>
                <a:ea typeface="微软雅黑" panose="020B0503020204020204" pitchFamily="34" charset="-122"/>
              </a:rPr>
              <a:t>关于办理环境污染刑事案件适用法律若干问题的解释</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结合当前环境污染犯罪的特点和司法实践反映的问题，依照刑法、刑事诉讼法相关规定，用</a:t>
            </a:r>
            <a:r>
              <a:rPr lang="en-US" altLang="zh-CN" sz="2000" dirty="0">
                <a:solidFill>
                  <a:srgbClr val="FF0000"/>
                </a:solidFill>
                <a:latin typeface="微软雅黑" panose="020B0503020204020204" pitchFamily="34" charset="-122"/>
                <a:ea typeface="微软雅黑" panose="020B0503020204020204" pitchFamily="34" charset="-122"/>
              </a:rPr>
              <a:t>18</a:t>
            </a:r>
            <a:r>
              <a:rPr lang="zh-CN" altLang="en-US" sz="2000" dirty="0">
                <a:latin typeface="微软雅黑" panose="020B0503020204020204" pitchFamily="34" charset="-122"/>
                <a:ea typeface="微软雅黑" panose="020B0503020204020204" pitchFamily="34" charset="-122"/>
              </a:rPr>
              <a:t>个条文对相关犯罪定罪量刑标准的具体把握等问题作了全面、系统的规</a:t>
            </a:r>
            <a:r>
              <a:rPr lang="zh-CN" altLang="en-US" sz="2000" dirty="0" smtClean="0">
                <a:latin typeface="微软雅黑" panose="020B0503020204020204" pitchFamily="34" charset="-122"/>
                <a:ea typeface="微软雅黑" panose="020B0503020204020204" pitchFamily="34" charset="-122"/>
              </a:rPr>
              <a:t>定。其中，固废</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危废环境污染事件定罪量刑在</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两高司法解释</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有如下规定。</a:t>
            </a:r>
            <a:endParaRPr lang="en-US" altLang="zh-CN" sz="2000" dirty="0" smtClean="0">
              <a:latin typeface="微软雅黑" panose="020B0503020204020204" pitchFamily="34" charset="-122"/>
              <a:ea typeface="微软雅黑" panose="020B0503020204020204" pitchFamily="34" charset="-122"/>
            </a:endParaRPr>
          </a:p>
        </p:txBody>
      </p:sp>
      <p:sp>
        <p:nvSpPr>
          <p:cNvPr id="6" name="矩形 5"/>
          <p:cNvSpPr/>
          <p:nvPr/>
        </p:nvSpPr>
        <p:spPr>
          <a:xfrm>
            <a:off x="696610" y="2663051"/>
            <a:ext cx="10453287" cy="3784600"/>
          </a:xfrm>
          <a:prstGeom prst="rect">
            <a:avLst/>
          </a:prstGeom>
        </p:spPr>
        <p:txBody>
          <a:bodyPr wrap="square">
            <a:spAutoFit/>
          </a:bodyPr>
          <a:lstStyle/>
          <a:p>
            <a:pPr indent="457200" algn="just">
              <a:lnSpc>
                <a:spcPct val="150000"/>
              </a:lnSpc>
              <a:spcAft>
                <a:spcPts val="0"/>
              </a:spcAft>
            </a:pPr>
            <a:r>
              <a:rPr lang="zh-CN" altLang="en-US" sz="2000" dirty="0">
                <a:latin typeface="微软雅黑" panose="020B0503020204020204" pitchFamily="34" charset="-122"/>
                <a:ea typeface="微软雅黑" panose="020B0503020204020204" pitchFamily="34" charset="-122"/>
              </a:rPr>
              <a:t>第一条 实施刑法第三百三十八条规定的行为，具有下列情形之一的，应当认定为“严重污染环境</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刑罚：</a:t>
            </a:r>
            <a:r>
              <a:rPr lang="zh-CN" altLang="en-US" sz="2000" dirty="0">
                <a:latin typeface="微软雅黑" panose="020B0503020204020204" pitchFamily="34" charset="-122"/>
                <a:ea typeface="微软雅黑" panose="020B0503020204020204" pitchFamily="34" charset="-122"/>
              </a:rPr>
              <a:t>处三年以下有期徒刑或者拘役，并处或者单处罚金</a:t>
            </a:r>
            <a:r>
              <a:rPr lang="en-US" altLang="zh-CN" sz="2000" dirty="0" smtClean="0"/>
              <a:t>】</a:t>
            </a:r>
            <a:endParaRPr lang="en-US" altLang="zh-CN" sz="2000" b="0" dirty="0">
              <a:latin typeface="微软雅黑" panose="020B0503020204020204" pitchFamily="34" charset="-122"/>
              <a:ea typeface="微软雅黑" panose="020B0503020204020204" pitchFamily="34" charset="-122"/>
            </a:endParaRPr>
          </a:p>
          <a:p>
            <a:pPr indent="457200" algn="just">
              <a:lnSpc>
                <a:spcPct val="150000"/>
              </a:lnSpc>
              <a:spcAft>
                <a:spcPts val="0"/>
              </a:spcAft>
            </a:pPr>
            <a:r>
              <a:rPr lang="zh-CN" altLang="en-US" sz="2000" dirty="0">
                <a:latin typeface="微软雅黑" panose="020B0503020204020204" pitchFamily="34" charset="-122"/>
                <a:ea typeface="微软雅黑" panose="020B0503020204020204" pitchFamily="34" charset="-122"/>
              </a:rPr>
              <a:t>（二）</a:t>
            </a:r>
            <a:r>
              <a:rPr lang="zh-CN" altLang="en-US" sz="2000" dirty="0">
                <a:solidFill>
                  <a:srgbClr val="FF0000"/>
                </a:solidFill>
                <a:latin typeface="微软雅黑" panose="020B0503020204020204" pitchFamily="34" charset="-122"/>
                <a:ea typeface="微软雅黑" panose="020B0503020204020204" pitchFamily="34" charset="-122"/>
              </a:rPr>
              <a:t>非法排放、倾倒、处置危险废物三吨以上的</a:t>
            </a:r>
            <a:r>
              <a:rPr lang="zh-CN" altLang="en-US" sz="2000" dirty="0" smtClean="0">
                <a:latin typeface="微软雅黑" panose="020B0503020204020204" pitchFamily="34" charset="-122"/>
                <a:ea typeface="微软雅黑" panose="020B0503020204020204" pitchFamily="34" charset="-122"/>
              </a:rPr>
              <a:t>；</a:t>
            </a:r>
            <a:endParaRPr lang="en-US" altLang="zh-CN" sz="2000" b="0" dirty="0">
              <a:latin typeface="微软雅黑" panose="020B0503020204020204" pitchFamily="34" charset="-122"/>
              <a:ea typeface="微软雅黑" panose="020B0503020204020204" pitchFamily="34" charset="-122"/>
            </a:endParaRPr>
          </a:p>
          <a:p>
            <a:pPr indent="457200" algn="just">
              <a:lnSpc>
                <a:spcPct val="150000"/>
              </a:lnSpc>
              <a:spcAft>
                <a:spcPts val="0"/>
              </a:spcAft>
            </a:pPr>
            <a:r>
              <a:rPr lang="zh-CN" altLang="en-US" sz="2000" dirty="0">
                <a:latin typeface="微软雅黑" panose="020B0503020204020204" pitchFamily="34" charset="-122"/>
                <a:ea typeface="微软雅黑" panose="020B0503020204020204" pitchFamily="34" charset="-122"/>
              </a:rPr>
              <a:t>（五）通过暗管、渗井、渗坑、裂隙、溶洞、灌注等逃避监管的方式排放、倾倒、处置有放射性的废物、含传染病病原体的废物、有毒物质的； </a:t>
            </a:r>
            <a:endParaRPr lang="en-US" altLang="zh-CN" sz="2000" b="0" dirty="0">
              <a:latin typeface="微软雅黑" panose="020B0503020204020204" pitchFamily="34" charset="-122"/>
              <a:ea typeface="微软雅黑" panose="020B0503020204020204" pitchFamily="34" charset="-122"/>
            </a:endParaRPr>
          </a:p>
          <a:p>
            <a:pPr indent="457200" algn="just">
              <a:lnSpc>
                <a:spcPct val="150000"/>
              </a:lnSpc>
              <a:spcAft>
                <a:spcPts val="0"/>
              </a:spcAft>
            </a:pPr>
            <a:r>
              <a:rPr lang="zh-CN" altLang="en-US" sz="2000" dirty="0">
                <a:latin typeface="微软雅黑" panose="020B0503020204020204" pitchFamily="34" charset="-122"/>
                <a:ea typeface="微软雅黑" panose="020B0503020204020204" pitchFamily="34" charset="-122"/>
              </a:rPr>
              <a:t>（六</a:t>
            </a:r>
            <a:r>
              <a:rPr lang="zh-CN" altLang="en-US" sz="2000" dirty="0" smtClean="0">
                <a:latin typeface="微软雅黑" panose="020B0503020204020204" pitchFamily="34" charset="-122"/>
                <a:ea typeface="微软雅黑" panose="020B0503020204020204" pitchFamily="34" charset="-122"/>
              </a:rPr>
              <a:t>）两年</a:t>
            </a:r>
            <a:r>
              <a:rPr lang="zh-CN" altLang="en-US" sz="2000" dirty="0">
                <a:latin typeface="微软雅黑" panose="020B0503020204020204" pitchFamily="34" charset="-122"/>
                <a:ea typeface="微软雅黑" panose="020B0503020204020204" pitchFamily="34" charset="-122"/>
              </a:rPr>
              <a:t>内曾因违反国家规定，排放、倾倒、处置有放射性的废物、含传染病病原体的废物、有毒物质受过两次以上行政处罚，又实施前列行为的</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indent="457200" algn="just">
              <a:lnSpc>
                <a:spcPct val="150000"/>
              </a:lnSpc>
              <a:spcAft>
                <a:spcPts val="0"/>
              </a:spcAft>
            </a:pPr>
            <a:endParaRPr lang="en-US" altLang="zh-CN" sz="2000" b="0"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t>两高司法解释（</a:t>
            </a:r>
            <a:r>
              <a:rPr lang="en-US" altLang="zh-CN" sz="2800" b="1" dirty="0" smtClean="0"/>
              <a:t>2.3</a:t>
            </a:r>
            <a:r>
              <a:rPr lang="zh-CN" altLang="en-US" sz="2800" b="1" dirty="0" smtClean="0"/>
              <a:t>）            主要内容</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5" name="矩形 4"/>
          <p:cNvSpPr/>
          <p:nvPr/>
        </p:nvSpPr>
        <p:spPr>
          <a:xfrm>
            <a:off x="1032328" y="1749837"/>
            <a:ext cx="10098766" cy="3323987"/>
          </a:xfrm>
          <a:prstGeom prst="rect">
            <a:avLst/>
          </a:prstGeom>
        </p:spPr>
        <p:txBody>
          <a:bodyPr wrap="square">
            <a:spAutoFit/>
          </a:bodyPr>
          <a:lstStyle/>
          <a:p>
            <a:pPr indent="457200" algn="just">
              <a:lnSpc>
                <a:spcPct val="150000"/>
              </a:lnSpc>
              <a:spcAft>
                <a:spcPts val="0"/>
              </a:spcAft>
            </a:pPr>
            <a:r>
              <a:rPr lang="zh-CN" altLang="en-US" sz="2000" dirty="0">
                <a:latin typeface="微软雅黑" panose="020B0503020204020204" pitchFamily="34" charset="-122"/>
                <a:ea typeface="微软雅黑" panose="020B0503020204020204" pitchFamily="34" charset="-122"/>
              </a:rPr>
              <a:t>其中，固废</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危废环境污染事件定罪量刑在</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两高司法解释</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有如下规定</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indent="457200" algn="just">
              <a:lnSpc>
                <a:spcPct val="150000"/>
              </a:lnSpc>
              <a:spcAft>
                <a:spcPts val="0"/>
              </a:spcAft>
            </a:pPr>
            <a:endParaRPr lang="en-US" altLang="zh-CN" sz="2000" dirty="0">
              <a:latin typeface="微软雅黑" panose="020B0503020204020204" pitchFamily="34" charset="-122"/>
              <a:ea typeface="微软雅黑" panose="020B0503020204020204" pitchFamily="34" charset="-122"/>
            </a:endParaRPr>
          </a:p>
          <a:p>
            <a:pPr indent="457200" algn="just">
              <a:lnSpc>
                <a:spcPct val="150000"/>
              </a:lnSpc>
              <a:spcAft>
                <a:spcPts val="0"/>
              </a:spcAft>
            </a:pPr>
            <a:r>
              <a:rPr lang="zh-CN" altLang="en-US" sz="2000" dirty="0" smtClean="0">
                <a:latin typeface="微软雅黑" panose="020B0503020204020204" pitchFamily="34" charset="-122"/>
                <a:ea typeface="微软雅黑" panose="020B0503020204020204" pitchFamily="34" charset="-122"/>
              </a:rPr>
              <a:t>第</a:t>
            </a:r>
            <a:r>
              <a:rPr lang="zh-CN" altLang="en-US" sz="2000" dirty="0">
                <a:latin typeface="微软雅黑" panose="020B0503020204020204" pitchFamily="34" charset="-122"/>
                <a:ea typeface="微软雅黑" panose="020B0503020204020204" pitchFamily="34" charset="-122"/>
              </a:rPr>
              <a:t>三</a:t>
            </a:r>
            <a:r>
              <a:rPr lang="zh-CN" altLang="en-US" sz="2000" dirty="0" smtClean="0">
                <a:latin typeface="微软雅黑" panose="020B0503020204020204" pitchFamily="34" charset="-122"/>
                <a:ea typeface="微软雅黑" panose="020B0503020204020204" pitchFamily="34" charset="-122"/>
              </a:rPr>
              <a:t>条 </a:t>
            </a:r>
            <a:r>
              <a:rPr lang="zh-CN" altLang="en-US" sz="2000" dirty="0">
                <a:latin typeface="微软雅黑" panose="020B0503020204020204" pitchFamily="34" charset="-122"/>
                <a:ea typeface="微软雅黑" panose="020B0503020204020204" pitchFamily="34" charset="-122"/>
              </a:rPr>
              <a:t>实施刑法第三百三十八条、第三百三十九条规定的行为，具有下列情形之一的，应当认定为</a:t>
            </a:r>
            <a:r>
              <a:rPr lang="zh-CN" altLang="en-US" sz="2000" dirty="0" smtClean="0">
                <a:latin typeface="微软雅黑" panose="020B0503020204020204" pitchFamily="34" charset="-122"/>
                <a:ea typeface="微软雅黑" panose="020B0503020204020204" pitchFamily="34" charset="-122"/>
              </a:rPr>
              <a:t>“后果特别严重”：</a:t>
            </a:r>
            <a:r>
              <a:rPr lang="en-US" altLang="zh-CN" sz="2000" dirty="0" smtClean="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刑罚</a:t>
            </a:r>
            <a:r>
              <a:rPr lang="zh-CN" altLang="en-US" sz="2000" dirty="0" smtClean="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处十年以上有期徒刑，并处罚金</a:t>
            </a:r>
            <a:r>
              <a:rPr lang="en-US" altLang="zh-CN" sz="2000" dirty="0" smtClean="0">
                <a:latin typeface="微软雅黑" panose="020B0503020204020204" pitchFamily="34" charset="-122"/>
                <a:ea typeface="微软雅黑" panose="020B0503020204020204" pitchFamily="34" charset="-122"/>
              </a:rPr>
              <a:t>】</a:t>
            </a:r>
            <a:endParaRPr lang="en-US" altLang="zh-CN" sz="2000" b="0" dirty="0">
              <a:latin typeface="微软雅黑" panose="020B0503020204020204" pitchFamily="34" charset="-122"/>
              <a:ea typeface="微软雅黑" panose="020B0503020204020204" pitchFamily="34" charset="-122"/>
            </a:endParaRPr>
          </a:p>
          <a:p>
            <a:pPr indent="457200" algn="just">
              <a:lnSpc>
                <a:spcPct val="150000"/>
              </a:lnSpc>
              <a:spcAft>
                <a:spcPts val="0"/>
              </a:spcAft>
            </a:pPr>
            <a:r>
              <a:rPr lang="zh-CN" altLang="en-US" sz="2000" dirty="0">
                <a:latin typeface="微软雅黑" panose="020B0503020204020204" pitchFamily="34" charset="-122"/>
                <a:ea typeface="微软雅黑" panose="020B0503020204020204" pitchFamily="34" charset="-122"/>
              </a:rPr>
              <a:t>（二</a:t>
            </a:r>
            <a:r>
              <a:rPr lang="zh-CN" altLang="en-US" sz="2000" dirty="0" smtClean="0">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非法排放、倾倒、处置危险废物一百吨以上的</a:t>
            </a:r>
            <a:r>
              <a:rPr lang="zh-CN" altLang="en-US" sz="2000" dirty="0" smtClean="0">
                <a:latin typeface="微软雅黑" panose="020B0503020204020204" pitchFamily="34" charset="-122"/>
                <a:ea typeface="微软雅黑" panose="020B0503020204020204" pitchFamily="34" charset="-122"/>
              </a:rPr>
              <a:t>；</a:t>
            </a:r>
            <a:endParaRPr lang="en-US" altLang="zh-CN" sz="2000" b="0" dirty="0">
              <a:latin typeface="微软雅黑" panose="020B0503020204020204" pitchFamily="34" charset="-122"/>
              <a:ea typeface="微软雅黑" panose="020B0503020204020204" pitchFamily="34" charset="-122"/>
            </a:endParaRPr>
          </a:p>
          <a:p>
            <a:pPr indent="457200" algn="just">
              <a:lnSpc>
                <a:spcPct val="150000"/>
              </a:lnSpc>
              <a:spcAft>
                <a:spcPts val="0"/>
              </a:spcAft>
            </a:pPr>
            <a:r>
              <a:rPr lang="zh-CN" altLang="en-US" sz="2000" dirty="0" smtClean="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六）造成生态环境特别严重损害的</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indent="457200" algn="just">
              <a:lnSpc>
                <a:spcPct val="150000"/>
              </a:lnSpc>
              <a:spcAft>
                <a:spcPts val="0"/>
              </a:spcAft>
            </a:pPr>
            <a:endParaRPr lang="en-US" altLang="zh-CN" sz="2000" dirty="0" smtClean="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t>两高司法解释（</a:t>
            </a:r>
            <a:r>
              <a:rPr lang="en-US" altLang="zh-CN" sz="2800" b="1" dirty="0" smtClean="0"/>
              <a:t>2.3</a:t>
            </a:r>
            <a:r>
              <a:rPr lang="zh-CN" altLang="en-US" sz="2800" b="1" dirty="0" smtClean="0"/>
              <a:t>）            主要内容</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3" name="矩形 2"/>
          <p:cNvSpPr/>
          <p:nvPr/>
        </p:nvSpPr>
        <p:spPr>
          <a:xfrm>
            <a:off x="1368402" y="1698392"/>
            <a:ext cx="9259100" cy="3093154"/>
          </a:xfrm>
          <a:prstGeom prst="rect">
            <a:avLst/>
          </a:prstGeom>
        </p:spPr>
        <p:txBody>
          <a:bodyPr wrap="square">
            <a:spAutoFit/>
          </a:bodyPr>
          <a:lstStyle/>
          <a:p>
            <a:pPr indent="457200" algn="just">
              <a:lnSpc>
                <a:spcPct val="150000"/>
              </a:lnSpc>
              <a:spcAft>
                <a:spcPts val="0"/>
              </a:spcAft>
            </a:pPr>
            <a:r>
              <a:rPr lang="zh-CN" altLang="en-US" dirty="0">
                <a:latin typeface="微软雅黑" panose="020B0503020204020204" pitchFamily="34" charset="-122"/>
                <a:ea typeface="微软雅黑" panose="020B0503020204020204" pitchFamily="34" charset="-122"/>
              </a:rPr>
              <a:t>其中，固废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危废环境污染事件定罪量刑在</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两高司法解释</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有如下规定。</a:t>
            </a:r>
            <a:endParaRPr lang="en-US" altLang="zh-CN" dirty="0">
              <a:latin typeface="微软雅黑" panose="020B0503020204020204" pitchFamily="34" charset="-122"/>
              <a:ea typeface="微软雅黑" panose="020B0503020204020204" pitchFamily="34" charset="-122"/>
            </a:endParaRPr>
          </a:p>
          <a:p>
            <a:pPr indent="457200" algn="just">
              <a:lnSpc>
                <a:spcPct val="150000"/>
              </a:lnSpc>
              <a:spcAft>
                <a:spcPts val="0"/>
              </a:spcAft>
            </a:pPr>
            <a:endParaRPr lang="en-US" altLang="zh-CN" dirty="0">
              <a:latin typeface="微软雅黑" panose="020B0503020204020204" pitchFamily="34" charset="-122"/>
              <a:ea typeface="微软雅黑" panose="020B0503020204020204" pitchFamily="34" charset="-122"/>
            </a:endParaRPr>
          </a:p>
          <a:p>
            <a:pPr indent="457200" algn="just">
              <a:lnSpc>
                <a:spcPct val="150000"/>
              </a:lnSpc>
              <a:spcAft>
                <a:spcPts val="0"/>
              </a:spcAft>
            </a:pPr>
            <a:r>
              <a:rPr lang="zh-CN" altLang="en-US" dirty="0" smtClean="0">
                <a:latin typeface="微软雅黑" panose="020B0503020204020204" pitchFamily="34" charset="-122"/>
                <a:ea typeface="微软雅黑" panose="020B0503020204020204" pitchFamily="34" charset="-122"/>
              </a:rPr>
              <a:t>第</a:t>
            </a:r>
            <a:r>
              <a:rPr lang="zh-CN" altLang="en-US" dirty="0">
                <a:latin typeface="微软雅黑" panose="020B0503020204020204" pitchFamily="34" charset="-122"/>
                <a:ea typeface="微软雅黑" panose="020B0503020204020204" pitchFamily="34" charset="-122"/>
              </a:rPr>
              <a:t>六条 </a:t>
            </a:r>
            <a:r>
              <a:rPr lang="zh-CN" altLang="en-US" dirty="0">
                <a:solidFill>
                  <a:srgbClr val="FF0000"/>
                </a:solidFill>
                <a:latin typeface="微软雅黑" panose="020B0503020204020204" pitchFamily="34" charset="-122"/>
                <a:ea typeface="微软雅黑" panose="020B0503020204020204" pitchFamily="34" charset="-122"/>
              </a:rPr>
              <a:t>无危险废物经营许可证从事收集、贮存、利用、处置危险废物经营活动</a:t>
            </a:r>
            <a:r>
              <a:rPr lang="zh-CN" altLang="en-US" dirty="0">
                <a:latin typeface="微软雅黑" panose="020B0503020204020204" pitchFamily="34" charset="-122"/>
                <a:ea typeface="微软雅黑" panose="020B0503020204020204" pitchFamily="34" charset="-122"/>
              </a:rPr>
              <a:t>，严重污染环境的，按照污染环境罪定罪处罚；同时构成非法经营罪的，依照处罚较重的规定定罪处罚。</a:t>
            </a:r>
            <a:endParaRPr lang="zh-CN" altLang="en-US" dirty="0">
              <a:latin typeface="微软雅黑" panose="020B0503020204020204" pitchFamily="34" charset="-122"/>
              <a:ea typeface="微软雅黑" panose="020B0503020204020204" pitchFamily="34" charset="-122"/>
            </a:endParaRPr>
          </a:p>
          <a:p>
            <a:pPr indent="457200" algn="just">
              <a:lnSpc>
                <a:spcPct val="150000"/>
              </a:lnSpc>
              <a:spcAft>
                <a:spcPts val="0"/>
              </a:spcAft>
            </a:pPr>
            <a:r>
              <a:rPr lang="zh-CN" altLang="en-US" dirty="0">
                <a:latin typeface="微软雅黑" panose="020B0503020204020204" pitchFamily="34" charset="-122"/>
                <a:ea typeface="微软雅黑" panose="020B0503020204020204" pitchFamily="34" charset="-122"/>
              </a:rPr>
              <a:t>第七条 明知他人无危险废物经营许可证，向其提供或者委托其收集、贮存、利用、处置危险废物，严重污染环境的，</a:t>
            </a:r>
            <a:r>
              <a:rPr lang="zh-CN" altLang="en-US" dirty="0">
                <a:solidFill>
                  <a:srgbClr val="FF0000"/>
                </a:solidFill>
                <a:latin typeface="微软雅黑" panose="020B0503020204020204" pitchFamily="34" charset="-122"/>
                <a:ea typeface="微软雅黑" panose="020B0503020204020204" pitchFamily="34" charset="-122"/>
              </a:rPr>
              <a:t>以共同犯罪论处</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298580" y="130629"/>
            <a:ext cx="1026367" cy="933061"/>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8" name="Shape 1865"/>
          <p:cNvSpPr/>
          <p:nvPr/>
        </p:nvSpPr>
        <p:spPr>
          <a:xfrm>
            <a:off x="4585559" y="3171128"/>
            <a:ext cx="5598571" cy="516255"/>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defRPr sz="1800">
                <a:solidFill>
                  <a:srgbClr val="000000"/>
                </a:solidFill>
              </a:defRPr>
            </a:pPr>
            <a:r>
              <a:rPr lang="zh-CN" altLang="en-US" sz="28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实验室危险废物管理</a:t>
            </a:r>
            <a:r>
              <a:rPr lang="zh-CN" altLang="en-US" sz="28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要点</a:t>
            </a:r>
            <a:endParaRPr lang="zh-CN" altLang="en-US" sz="28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grpSp>
        <p:nvGrpSpPr>
          <p:cNvPr id="21" name="组合 20"/>
          <p:cNvGrpSpPr/>
          <p:nvPr/>
        </p:nvGrpSpPr>
        <p:grpSpPr>
          <a:xfrm>
            <a:off x="463465" y="438198"/>
            <a:ext cx="2125272" cy="2125272"/>
            <a:chOff x="4975307" y="1637021"/>
            <a:chExt cx="2125272" cy="2125272"/>
          </a:xfrm>
        </p:grpSpPr>
        <p:sp>
          <p:nvSpPr>
            <p:cNvPr id="22" name="椭圆 21"/>
            <p:cNvSpPr/>
            <p:nvPr/>
          </p:nvSpPr>
          <p:spPr>
            <a:xfrm>
              <a:off x="4975307" y="1637021"/>
              <a:ext cx="2125272" cy="2125272"/>
            </a:xfrm>
            <a:prstGeom prst="ellipse">
              <a:avLst/>
            </a:prstGeom>
            <a:solidFill>
              <a:srgbClr val="436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1"/>
            <p:cNvSpPr txBox="1"/>
            <p:nvPr/>
          </p:nvSpPr>
          <p:spPr>
            <a:xfrm>
              <a:off x="5381353" y="2065273"/>
              <a:ext cx="1313180" cy="769441"/>
            </a:xfrm>
            <a:prstGeom prst="rect">
              <a:avLst/>
            </a:prstGeom>
            <a:noFill/>
          </p:spPr>
          <p:txBody>
            <a:bodyPr wrap="none" rtlCol="0">
              <a:spAutoFit/>
            </a:bodyPr>
            <a:lstStyle/>
            <a:p>
              <a:r>
                <a:rPr lang="zh-CN" altLang="en-US" sz="4400" dirty="0">
                  <a:solidFill>
                    <a:schemeClr val="bg1"/>
                  </a:solidFill>
                  <a:latin typeface="微软雅黑" panose="020B0503020204020204" pitchFamily="34" charset="-122"/>
                  <a:ea typeface="微软雅黑" panose="020B0503020204020204" pitchFamily="34" charset="-122"/>
                </a:rPr>
                <a:t>目录</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5300658" y="2835969"/>
              <a:ext cx="1587294" cy="369332"/>
            </a:xfrm>
            <a:prstGeom prst="rect">
              <a:avLst/>
            </a:prstGeom>
          </p:spPr>
          <p:txBody>
            <a:bodyPr wrap="none">
              <a:spAutoFit/>
            </a:bodyPr>
            <a:lstStyle/>
            <a:p>
              <a:pPr algn="ctr"/>
              <a:r>
                <a:rPr lang="en-US" altLang="zh-CN" b="1" spc="400" dirty="0">
                  <a:solidFill>
                    <a:schemeClr val="bg1"/>
                  </a:solidFill>
                </a:rPr>
                <a:t>CONTENT</a:t>
              </a:r>
              <a:endParaRPr lang="en-US" altLang="zh-CN" b="1" spc="400" dirty="0">
                <a:solidFill>
                  <a:schemeClr val="bg1"/>
                </a:solidFill>
              </a:endParaRPr>
            </a:p>
          </p:txBody>
        </p:sp>
      </p:grpSp>
      <p:sp>
        <p:nvSpPr>
          <p:cNvPr id="29" name="Shape 1866"/>
          <p:cNvSpPr/>
          <p:nvPr/>
        </p:nvSpPr>
        <p:spPr>
          <a:xfrm>
            <a:off x="3545121" y="3077890"/>
            <a:ext cx="675337" cy="675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F728B"/>
          </a:solidFill>
          <a:ln w="12700" cap="flat">
            <a:noFill/>
            <a:miter lim="400000"/>
          </a:ln>
          <a:effectLst/>
        </p:spPr>
        <p:txBody>
          <a:bodyPr wrap="square" lIns="19049" tIns="19049" rIns="19049" bIns="19049" numCol="1" anchor="ctr">
            <a:noAutofit/>
          </a:bodyPr>
          <a:lstStyle/>
          <a:p>
            <a:pPr algn="ctr">
              <a:lnSpc>
                <a:spcPct val="120000"/>
              </a:lnSpc>
            </a:pPr>
            <a:r>
              <a:rPr 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3</a:t>
            </a:r>
            <a:endParaRPr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0909734" cy="763588"/>
          </a:xfrm>
        </p:spPr>
        <p:txBody>
          <a:bodyPr/>
          <a:lstStyle/>
          <a:p>
            <a:r>
              <a:rPr lang="en-US" altLang="zh-CN" b="1" dirty="0" smtClean="0"/>
              <a:t>3</a:t>
            </a:r>
            <a:r>
              <a:rPr lang="zh-CN" altLang="en-US" b="1" dirty="0" smtClean="0"/>
              <a:t>、管理要点</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20" name="矩形 19"/>
          <p:cNvSpPr/>
          <p:nvPr/>
        </p:nvSpPr>
        <p:spPr>
          <a:xfrm>
            <a:off x="1086001" y="1082351"/>
            <a:ext cx="3467338" cy="430887"/>
          </a:xfrm>
          <a:prstGeom prst="rect">
            <a:avLst/>
          </a:prstGeom>
          <a:solidFill>
            <a:srgbClr val="99CCFF"/>
          </a:solidFill>
        </p:spPr>
        <p:txBody>
          <a:bodyPr wrap="square" rtlCol="0">
            <a:spAutoFit/>
          </a:bodyPr>
          <a:lstStyle/>
          <a:p>
            <a:pPr>
              <a:lnSpc>
                <a:spcPct val="100000"/>
              </a:lnSpc>
            </a:pPr>
            <a:r>
              <a:rPr lang="en-US" altLang="zh-CN" sz="2200" dirty="0" smtClean="0">
                <a:latin typeface="微软雅黑" panose="020B0503020204020204" pitchFamily="34" charset="-122"/>
                <a:ea typeface="微软雅黑" panose="020B0503020204020204" pitchFamily="34" charset="-122"/>
              </a:rPr>
              <a:t>1</a:t>
            </a:r>
            <a:r>
              <a:rPr lang="zh-CN" altLang="en-US" sz="2200" dirty="0" smtClean="0">
                <a:latin typeface="微软雅黑" panose="020B0503020204020204" pitchFamily="34" charset="-122"/>
                <a:ea typeface="微软雅黑" panose="020B0503020204020204" pitchFamily="34" charset="-122"/>
              </a:rPr>
              <a:t>、污染</a:t>
            </a:r>
            <a:r>
              <a:rPr lang="zh-CN" altLang="en-US" sz="2200" dirty="0">
                <a:latin typeface="微软雅黑" panose="020B0503020204020204" pitchFamily="34" charset="-122"/>
                <a:ea typeface="微软雅黑" panose="020B0503020204020204" pitchFamily="34" charset="-122"/>
              </a:rPr>
              <a:t>环境防治责任制度</a:t>
            </a:r>
            <a:endParaRPr lang="zh-CN" altLang="en-US" sz="2200" dirty="0">
              <a:latin typeface="微软雅黑" panose="020B0503020204020204" pitchFamily="34" charset="-122"/>
              <a:ea typeface="微软雅黑" panose="020B0503020204020204" pitchFamily="34" charset="-122"/>
            </a:endParaRPr>
          </a:p>
        </p:txBody>
      </p:sp>
      <p:sp>
        <p:nvSpPr>
          <p:cNvPr id="3" name="矩形 2"/>
          <p:cNvSpPr/>
          <p:nvPr/>
        </p:nvSpPr>
        <p:spPr>
          <a:xfrm>
            <a:off x="670560" y="2459990"/>
            <a:ext cx="11026775" cy="2953385"/>
          </a:xfrm>
          <a:prstGeom prst="rect">
            <a:avLst/>
          </a:prstGeom>
        </p:spPr>
        <p:txBody>
          <a:bodyPr wrap="square">
            <a:spAutoFit/>
          </a:bodyPr>
          <a:lstStyle/>
          <a:p>
            <a:pPr marL="342900" indent="-342900">
              <a:buFont typeface="Wingdings" panose="05000000000000000000" charset="0"/>
              <a:buChar char="u"/>
            </a:pPr>
            <a:r>
              <a:rPr lang="zh-CN" altLang="en-US" sz="2000" dirty="0"/>
              <a:t>法定代表人、实际</a:t>
            </a:r>
            <a:r>
              <a:rPr lang="zh-CN" altLang="en-US" sz="2000" dirty="0"/>
              <a:t>负责人为危险废物污染环境防治和安全生产第一责任人；</a:t>
            </a:r>
            <a:endParaRPr lang="zh-CN" altLang="en-US" sz="2000" dirty="0"/>
          </a:p>
          <a:p>
            <a:endParaRPr lang="zh-CN" altLang="en-US" sz="2000" dirty="0"/>
          </a:p>
          <a:p>
            <a:pPr marL="342900" indent="-342900" algn="l">
              <a:buClrTx/>
              <a:buSzTx/>
              <a:buFont typeface="Wingdings" panose="05000000000000000000" charset="0"/>
              <a:buChar char="u"/>
            </a:pPr>
            <a:r>
              <a:rPr lang="zh-CN" altLang="en-US" sz="2000" dirty="0"/>
              <a:t>设立危险废物污染防治工作领导小组，对公司的各项危险废物防治工作进行决策、监督和协调；</a:t>
            </a:r>
            <a:endParaRPr lang="zh-CN" altLang="en-US" sz="2000" dirty="0"/>
          </a:p>
          <a:p>
            <a:endParaRPr lang="zh-CN" altLang="en-US" sz="2000" dirty="0"/>
          </a:p>
          <a:p>
            <a:pPr marL="342900" indent="-342900" algn="l">
              <a:buClrTx/>
              <a:buSzTx/>
              <a:buFont typeface="Wingdings" panose="05000000000000000000" charset="0"/>
              <a:buChar char="u"/>
            </a:pPr>
            <a:r>
              <a:rPr lang="zh-CN" altLang="en-US" sz="2000" dirty="0"/>
              <a:t>安环部是污染防治工作归口管理部门，负责公司日常管理，并把目标和任务落实到各部门。各部门应把污染防治工作纳入安环部门管理工作中。</a:t>
            </a:r>
            <a:endParaRPr lang="zh-CN" altLang="en-US" sz="2000" dirty="0"/>
          </a:p>
          <a:p>
            <a:pPr marL="342900" indent="-342900" algn="l">
              <a:buClrTx/>
              <a:buSzTx/>
              <a:buFont typeface="Wingdings" panose="05000000000000000000" charset="0"/>
              <a:buChar char="u"/>
            </a:pPr>
            <a:endParaRPr lang="zh-CN" altLang="en-US" sz="1000" dirty="0"/>
          </a:p>
          <a:p>
            <a:pPr indent="0" algn="l">
              <a:buClrTx/>
              <a:buSzTx/>
              <a:buFont typeface="Wingdings" panose="05000000000000000000" charset="0"/>
              <a:buNone/>
            </a:pPr>
            <a:r>
              <a:rPr lang="en-US" altLang="zh-CN" sz="2000" dirty="0"/>
              <a:t>     </a:t>
            </a:r>
            <a:r>
              <a:rPr lang="zh-CN" altLang="en-US" dirty="0">
                <a:solidFill>
                  <a:srgbClr val="C00000"/>
                </a:solidFill>
              </a:rPr>
              <a:t>职责范围：组织或参与制定危险废物污染环境防治责任制度、组织或参与危险废物环境管理教育与培训，如实记录培训情况、组织或参与应急救援演练、制止和纠正违反操作规程的操作、检查提报危险废物管理计划、规范危险废物环境管理台账、督促落实环境隐患排查问题整改。</a:t>
            </a:r>
            <a:endParaRPr lang="zh-CN" altLang="en-US" dirty="0">
              <a:solidFill>
                <a:srgbClr val="C00000"/>
              </a:solidFill>
            </a:endParaRPr>
          </a:p>
        </p:txBody>
      </p:sp>
      <p:sp>
        <p:nvSpPr>
          <p:cNvPr id="4" name="矩形 3"/>
          <p:cNvSpPr/>
          <p:nvPr/>
        </p:nvSpPr>
        <p:spPr>
          <a:xfrm>
            <a:off x="3474456" y="1890931"/>
            <a:ext cx="5262880" cy="460375"/>
          </a:xfrm>
          <a:prstGeom prst="rect">
            <a:avLst/>
          </a:prstGeom>
          <a:ln>
            <a:noFill/>
          </a:ln>
        </p:spPr>
        <p:txBody>
          <a:bodyPr wrap="none">
            <a:spAutoFit/>
          </a:bodyPr>
          <a:lstStyle/>
          <a:p>
            <a:r>
              <a:rPr lang="zh-CN" altLang="en-US" sz="2400" dirty="0"/>
              <a:t>建立危险废物责任制度（安全</a:t>
            </a:r>
            <a:r>
              <a:rPr lang="en-US" altLang="zh-CN" sz="2400" dirty="0"/>
              <a:t>&amp;</a:t>
            </a:r>
            <a:r>
              <a:rPr lang="zh-CN" altLang="en-US" sz="2400" dirty="0"/>
              <a:t>环境）</a:t>
            </a:r>
            <a:endParaRPr lang="zh-CN" altLang="en-US" sz="2400"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0909734" cy="763588"/>
          </a:xfrm>
        </p:spPr>
        <p:txBody>
          <a:bodyPr/>
          <a:lstStyle/>
          <a:p>
            <a:r>
              <a:rPr lang="en-US" altLang="zh-CN" b="1" dirty="0" smtClean="0">
                <a:sym typeface="+mn-ea"/>
              </a:rPr>
              <a:t>3</a:t>
            </a:r>
            <a:r>
              <a:rPr lang="zh-CN" altLang="en-US" b="1" dirty="0" smtClean="0">
                <a:sym typeface="+mn-ea"/>
              </a:rPr>
              <a:t>、管理要点</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20" name="矩形 19"/>
          <p:cNvSpPr/>
          <p:nvPr/>
        </p:nvSpPr>
        <p:spPr>
          <a:xfrm>
            <a:off x="1086001" y="1082351"/>
            <a:ext cx="3467338" cy="430887"/>
          </a:xfrm>
          <a:prstGeom prst="rect">
            <a:avLst/>
          </a:prstGeom>
          <a:solidFill>
            <a:srgbClr val="99CCFF"/>
          </a:solidFill>
        </p:spPr>
        <p:txBody>
          <a:bodyPr wrap="square" rtlCol="0">
            <a:spAutoFit/>
          </a:bodyPr>
          <a:lstStyle/>
          <a:p>
            <a:pPr>
              <a:lnSpc>
                <a:spcPct val="100000"/>
              </a:lnSpc>
            </a:pPr>
            <a:r>
              <a:rPr lang="en-US" altLang="zh-CN" sz="2200" dirty="0" smtClean="0">
                <a:latin typeface="微软雅黑" panose="020B0503020204020204" pitchFamily="34" charset="-122"/>
                <a:ea typeface="微软雅黑" panose="020B0503020204020204" pitchFamily="34" charset="-122"/>
              </a:rPr>
              <a:t>1</a:t>
            </a:r>
            <a:r>
              <a:rPr lang="zh-CN" altLang="en-US" sz="2200" dirty="0" smtClean="0">
                <a:latin typeface="微软雅黑" panose="020B0503020204020204" pitchFamily="34" charset="-122"/>
                <a:ea typeface="微软雅黑" panose="020B0503020204020204" pitchFamily="34" charset="-122"/>
              </a:rPr>
              <a:t>、污染</a:t>
            </a:r>
            <a:r>
              <a:rPr lang="zh-CN" altLang="en-US" sz="2200" dirty="0">
                <a:latin typeface="微软雅黑" panose="020B0503020204020204" pitchFamily="34" charset="-122"/>
                <a:ea typeface="微软雅黑" panose="020B0503020204020204" pitchFamily="34" charset="-122"/>
              </a:rPr>
              <a:t>环境防治责任制度</a:t>
            </a:r>
            <a:endParaRPr lang="zh-CN" altLang="en-US" sz="2200" dirty="0">
              <a:latin typeface="微软雅黑" panose="020B0503020204020204" pitchFamily="34" charset="-122"/>
              <a:ea typeface="微软雅黑" panose="020B0503020204020204" pitchFamily="34" charset="-122"/>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01069" y="1479130"/>
            <a:ext cx="9681526" cy="476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2"/>
          <p:cNvSpPr txBox="1"/>
          <p:nvPr/>
        </p:nvSpPr>
        <p:spPr>
          <a:xfrm>
            <a:off x="2729230" y="6278880"/>
            <a:ext cx="8136255" cy="429895"/>
          </a:xfrm>
          <a:prstGeom prst="rect">
            <a:avLst/>
          </a:prstGeom>
          <a:solidFill>
            <a:schemeClr val="accent1">
              <a:lumMod val="75000"/>
            </a:schemeClr>
          </a:solidFill>
          <a:ln>
            <a:solidFill>
              <a:schemeClr val="accent1">
                <a:lumMod val="90000"/>
              </a:schemeClr>
            </a:solidFill>
          </a:ln>
        </p:spPr>
        <p:txBody>
          <a:bodyPr wrap="square" rtlCol="0" anchor="t">
            <a:spAutoFit/>
          </a:bodyPr>
          <a:lstStyle/>
          <a:p>
            <a:pPr algn="l"/>
            <a:r>
              <a:rPr lang="en-US" altLang="zh-CN" sz="2200" b="1" kern="100" dirty="0">
                <a:ln>
                  <a:solidFill>
                    <a:schemeClr val="accent1">
                      <a:lumMod val="90000"/>
                    </a:schemeClr>
                  </a:solidFill>
                </a:ln>
                <a:solidFill>
                  <a:schemeClr val="accent5">
                    <a:lumMod val="50000"/>
                  </a:schemeClr>
                </a:solidFill>
                <a:latin typeface="微软雅黑" panose="020B0503020204020204" pitchFamily="34" charset="-122"/>
                <a:ea typeface="微软雅黑" panose="020B0503020204020204" pitchFamily="34" charset="-122"/>
                <a:sym typeface="+mn-ea"/>
              </a:rPr>
              <a:t> </a:t>
            </a:r>
            <a:r>
              <a:rPr lang="en-US" altLang="zh-CN" sz="2200" b="1" kern="100" dirty="0">
                <a:ln>
                  <a:solidFill>
                    <a:schemeClr val="accent1">
                      <a:lumMod val="90000"/>
                    </a:schemeClr>
                  </a:solidFill>
                </a:ln>
                <a:solidFill>
                  <a:schemeClr val="accent1">
                    <a:lumMod val="50000"/>
                  </a:schemeClr>
                </a:solidFill>
                <a:latin typeface="微软雅黑" panose="020B0503020204020204" pitchFamily="34" charset="-122"/>
                <a:ea typeface="微软雅黑" panose="020B0503020204020204" pitchFamily="34" charset="-122"/>
                <a:sym typeface="+mn-ea"/>
              </a:rPr>
              <a:t> </a:t>
            </a:r>
            <a:r>
              <a:rPr lang="en-US" altLang="zh-CN" sz="2200" b="1" kern="100" dirty="0">
                <a:solidFill>
                  <a:schemeClr val="accent1">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 </a:t>
            </a:r>
            <a:r>
              <a:rPr lang="zh-CN" altLang="en-US" sz="2200" b="1" kern="100" dirty="0">
                <a:solidFill>
                  <a:schemeClr val="accent1">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将</a:t>
            </a:r>
            <a:r>
              <a:rPr lang="en-US" altLang="zh-CN" sz="2200" b="1" kern="100" dirty="0">
                <a:solidFill>
                  <a:schemeClr val="accent1">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a:t>
            </a:r>
            <a:r>
              <a:rPr lang="zh-CN" altLang="en-US" sz="2200" b="1" kern="100" dirty="0">
                <a:solidFill>
                  <a:schemeClr val="accent1">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污染防治责任制度</a:t>
            </a:r>
            <a:r>
              <a:rPr lang="en-US" altLang="zh-CN" sz="2200" b="1" kern="100" dirty="0">
                <a:solidFill>
                  <a:schemeClr val="accent1">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a:t>
            </a:r>
            <a:r>
              <a:rPr lang="zh-CN" altLang="en-US" sz="2200" b="1" kern="100" dirty="0">
                <a:solidFill>
                  <a:schemeClr val="accent1">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相关内容张贴于危险废物贮存场所</a:t>
            </a:r>
            <a:endParaRPr lang="zh-CN" altLang="en-US" sz="2200" b="1" kern="100" dirty="0">
              <a:solidFill>
                <a:schemeClr val="accent1">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sp>
        <p:nvSpPr>
          <p:cNvPr id="15" name="object 11"/>
          <p:cNvSpPr txBox="1"/>
          <p:nvPr/>
        </p:nvSpPr>
        <p:spPr>
          <a:xfrm>
            <a:off x="992505" y="5812155"/>
            <a:ext cx="1658620" cy="282575"/>
          </a:xfrm>
          <a:prstGeom prst="rect">
            <a:avLst/>
          </a:prstGeom>
          <a:solidFill>
            <a:srgbClr val="55D7E5"/>
          </a:solidFill>
          <a:ln>
            <a:solidFill>
              <a:srgbClr val="6AD0D0"/>
            </a:solidFill>
          </a:ln>
        </p:spPr>
        <p:txBody>
          <a:bodyPr vert="horz" wrap="square" lIns="0" tIns="12065" rIns="0" bIns="0" rtlCol="0">
            <a:spAutoFit/>
          </a:bodyPr>
          <a:lstStyle/>
          <a:p>
            <a:pPr marL="12700" indent="0" algn="ctr">
              <a:lnSpc>
                <a:spcPct val="110000"/>
              </a:lnSpc>
              <a:spcBef>
                <a:spcPts val="95"/>
              </a:spcBef>
              <a:buClr>
                <a:srgbClr val="FF0066"/>
              </a:buClr>
              <a:buSzPct val="94000"/>
              <a:buFont typeface="Wingdings" panose="05000000000000000000"/>
              <a:buNone/>
              <a:tabLst>
                <a:tab pos="213360" algn="l"/>
                <a:tab pos="559435" algn="l"/>
                <a:tab pos="906780" algn="l"/>
                <a:tab pos="1254760" algn="l"/>
              </a:tabLst>
            </a:pPr>
            <a:r>
              <a:rPr lang="zh-CN" sz="1600" spc="-5" dirty="0">
                <a:solidFill>
                  <a:srgbClr val="FF0000"/>
                </a:solidFill>
                <a:latin typeface="微软雅黑" panose="020B0503020204020204" pitchFamily="34" charset="-122"/>
                <a:cs typeface="微软雅黑" panose="020B0503020204020204" pitchFamily="34" charset="-122"/>
              </a:rPr>
              <a:t>实验楼主要位置</a:t>
            </a:r>
            <a:endParaRPr lang="zh-CN" sz="1600" spc="-5" dirty="0">
              <a:solidFill>
                <a:srgbClr val="FF0000"/>
              </a:solidFill>
              <a:latin typeface="微软雅黑" panose="020B0503020204020204" pitchFamily="34" charset="-122"/>
              <a:cs typeface="微软雅黑" panose="020B0503020204020204" pitchFamily="34" charset="-122"/>
            </a:endParaRPr>
          </a:p>
        </p:txBody>
      </p:sp>
      <p:sp>
        <p:nvSpPr>
          <p:cNvPr id="4" name="object 11"/>
          <p:cNvSpPr txBox="1"/>
          <p:nvPr/>
        </p:nvSpPr>
        <p:spPr>
          <a:xfrm>
            <a:off x="992505" y="6367780"/>
            <a:ext cx="1658620" cy="282575"/>
          </a:xfrm>
          <a:prstGeom prst="rect">
            <a:avLst/>
          </a:prstGeom>
          <a:solidFill>
            <a:srgbClr val="55D7E5"/>
          </a:solidFill>
          <a:ln>
            <a:solidFill>
              <a:srgbClr val="6AD0D0"/>
            </a:solidFill>
          </a:ln>
        </p:spPr>
        <p:txBody>
          <a:bodyPr vert="horz" wrap="square" lIns="0" tIns="12065" rIns="0" bIns="0" rtlCol="0">
            <a:spAutoFit/>
          </a:bodyPr>
          <a:lstStyle/>
          <a:p>
            <a:pPr marL="12700" indent="0" algn="ctr">
              <a:lnSpc>
                <a:spcPct val="110000"/>
              </a:lnSpc>
              <a:spcBef>
                <a:spcPts val="95"/>
              </a:spcBef>
              <a:buClr>
                <a:srgbClr val="FF0066"/>
              </a:buClr>
              <a:buSzPct val="94000"/>
              <a:buFont typeface="Wingdings" panose="05000000000000000000"/>
              <a:buNone/>
              <a:tabLst>
                <a:tab pos="213360" algn="l"/>
                <a:tab pos="559435" algn="l"/>
                <a:tab pos="906780" algn="l"/>
                <a:tab pos="1254760" algn="l"/>
              </a:tabLst>
            </a:pPr>
            <a:r>
              <a:rPr lang="zh-CN" sz="1600" spc="-5" dirty="0">
                <a:solidFill>
                  <a:srgbClr val="FF0000"/>
                </a:solidFill>
                <a:latin typeface="微软雅黑" panose="020B0503020204020204" pitchFamily="34" charset="-122"/>
                <a:cs typeface="微软雅黑" panose="020B0503020204020204" pitchFamily="34" charset="-122"/>
              </a:rPr>
              <a:t>危险废物贮存库房</a:t>
            </a:r>
            <a:endParaRPr lang="zh-CN" sz="1600" spc="-5" dirty="0">
              <a:solidFill>
                <a:srgbClr val="FF0000"/>
              </a:solidFill>
              <a:latin typeface="微软雅黑" panose="020B0503020204020204" pitchFamily="34" charset="-122"/>
              <a:cs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0909734" cy="763588"/>
          </a:xfrm>
        </p:spPr>
        <p:txBody>
          <a:bodyPr/>
          <a:lstStyle/>
          <a:p>
            <a:r>
              <a:rPr lang="en-US" altLang="zh-CN" b="1" dirty="0" smtClean="0">
                <a:sym typeface="+mn-ea"/>
              </a:rPr>
              <a:t>3</a:t>
            </a:r>
            <a:r>
              <a:rPr lang="zh-CN" altLang="en-US" b="1" dirty="0" smtClean="0">
                <a:sym typeface="+mn-ea"/>
              </a:rPr>
              <a:t>、管理要点</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20" name="矩形 19"/>
          <p:cNvSpPr/>
          <p:nvPr/>
        </p:nvSpPr>
        <p:spPr>
          <a:xfrm>
            <a:off x="1085850" y="1082040"/>
            <a:ext cx="2346325" cy="429895"/>
          </a:xfrm>
          <a:prstGeom prst="rect">
            <a:avLst/>
          </a:prstGeom>
          <a:solidFill>
            <a:srgbClr val="99CCFF"/>
          </a:solidFill>
        </p:spPr>
        <p:txBody>
          <a:bodyPr wrap="square" rtlCol="0">
            <a:spAutoFit/>
          </a:bodyPr>
          <a:lstStyle/>
          <a:p>
            <a:pPr>
              <a:lnSpc>
                <a:spcPct val="100000"/>
              </a:lnSpc>
            </a:pPr>
            <a:r>
              <a:rPr lang="en-US" altLang="zh-CN" sz="2200" dirty="0" smtClean="0">
                <a:latin typeface="微软雅黑" panose="020B0503020204020204" pitchFamily="34" charset="-122"/>
                <a:ea typeface="微软雅黑" panose="020B0503020204020204" pitchFamily="34" charset="-122"/>
              </a:rPr>
              <a:t>2</a:t>
            </a:r>
            <a:r>
              <a:rPr lang="zh-CN" altLang="en-US" sz="2200" dirty="0" smtClean="0">
                <a:latin typeface="微软雅黑" panose="020B0503020204020204" pitchFamily="34" charset="-122"/>
                <a:ea typeface="微软雅黑" panose="020B0503020204020204" pitchFamily="34" charset="-122"/>
              </a:rPr>
              <a:t>、贮存制度</a:t>
            </a:r>
            <a:endParaRPr lang="zh-CN" altLang="en-US" sz="2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37870" y="2087245"/>
            <a:ext cx="2355850" cy="1767840"/>
          </a:xfrm>
          <a:prstGeom prst="rect">
            <a:avLst/>
          </a:prstGeom>
        </p:spPr>
      </p:pic>
      <p:pic>
        <p:nvPicPr>
          <p:cNvPr id="4" name="图片 3"/>
          <p:cNvPicPr>
            <a:picLocks noChangeAspect="1"/>
          </p:cNvPicPr>
          <p:nvPr/>
        </p:nvPicPr>
        <p:blipFill>
          <a:blip r:embed="rId2"/>
          <a:stretch>
            <a:fillRect/>
          </a:stretch>
        </p:blipFill>
        <p:spPr>
          <a:xfrm>
            <a:off x="737870" y="3983355"/>
            <a:ext cx="2346325" cy="1760220"/>
          </a:xfrm>
          <a:prstGeom prst="rect">
            <a:avLst/>
          </a:prstGeom>
        </p:spPr>
      </p:pic>
      <p:pic>
        <p:nvPicPr>
          <p:cNvPr id="5" name="图片 4"/>
          <p:cNvPicPr>
            <a:picLocks noChangeAspect="1"/>
          </p:cNvPicPr>
          <p:nvPr/>
        </p:nvPicPr>
        <p:blipFill>
          <a:blip r:embed="rId3"/>
          <a:stretch>
            <a:fillRect/>
          </a:stretch>
        </p:blipFill>
        <p:spPr>
          <a:xfrm>
            <a:off x="3204845" y="2087245"/>
            <a:ext cx="2338705" cy="1755140"/>
          </a:xfrm>
          <a:prstGeom prst="rect">
            <a:avLst/>
          </a:prstGeom>
        </p:spPr>
      </p:pic>
      <p:sp>
        <p:nvSpPr>
          <p:cNvPr id="6" name="文本框 5"/>
          <p:cNvSpPr txBox="1"/>
          <p:nvPr/>
        </p:nvSpPr>
        <p:spPr>
          <a:xfrm>
            <a:off x="6234430" y="1777365"/>
            <a:ext cx="5586095" cy="4484370"/>
          </a:xfrm>
          <a:prstGeom prst="rect">
            <a:avLst/>
          </a:prstGeom>
          <a:noFill/>
        </p:spPr>
        <p:txBody>
          <a:bodyPr wrap="square" rtlCol="0" anchor="t">
            <a:spAutoFit/>
          </a:bodyPr>
          <a:lstStyle/>
          <a:p>
            <a:pPr indent="0" algn="just">
              <a:lnSpc>
                <a:spcPct val="120000"/>
              </a:lnSpc>
              <a:buClr>
                <a:srgbClr val="0000FF"/>
              </a:buClr>
              <a:buSzTx/>
              <a:buFont typeface="Wingdings" panose="05000000000000000000" charset="0"/>
              <a:buNone/>
            </a:pPr>
            <a:r>
              <a:rPr lang="zh-CN" altLang="en-US" sz="1400" spc="150" dirty="0">
                <a:highlight>
                  <a:srgbClr val="FFFF00"/>
                </a:highlight>
                <a:latin typeface="微软雅黑" panose="020B0503020204020204" pitchFamily="34" charset="-122"/>
                <a:sym typeface="+mn-ea"/>
              </a:rPr>
              <a:t>贮存要求</a:t>
            </a:r>
            <a:endParaRPr lang="zh-CN" altLang="en-US" sz="1400" spc="150" dirty="0">
              <a:latin typeface="微软雅黑" panose="020B0503020204020204" pitchFamily="34" charset="-122"/>
              <a:sym typeface="+mn-ea"/>
            </a:endParaRPr>
          </a:p>
          <a:p>
            <a:pPr marL="285750" indent="-285750" algn="just">
              <a:lnSpc>
                <a:spcPct val="120000"/>
              </a:lnSpc>
              <a:buClr>
                <a:srgbClr val="0000FF"/>
              </a:buClr>
              <a:buSzTx/>
              <a:buFont typeface="Wingdings" panose="05000000000000000000" charset="0"/>
              <a:buChar char="u"/>
            </a:pPr>
            <a:r>
              <a:rPr lang="zh-CN" altLang="en-US" sz="1400" spc="150" dirty="0">
                <a:latin typeface="微软雅黑" panose="020B0503020204020204" pitchFamily="34" charset="-122"/>
                <a:sym typeface="+mn-ea"/>
              </a:rPr>
              <a:t>依据危险废物危险特性不同分开贮存，可以在同一房间，但是不同危废应设置不同的贮存区域，并且区域间要有明显界限</a:t>
            </a:r>
            <a:endParaRPr lang="zh-CN" altLang="en-US" sz="1400" spc="150" dirty="0">
              <a:latin typeface="微软雅黑" panose="020B0503020204020204" pitchFamily="34" charset="-122"/>
              <a:sym typeface="+mn-ea"/>
            </a:endParaRPr>
          </a:p>
          <a:p>
            <a:pPr marL="285750" indent="-285750" algn="just">
              <a:lnSpc>
                <a:spcPct val="120000"/>
              </a:lnSpc>
              <a:buClr>
                <a:srgbClr val="0000FF"/>
              </a:buClr>
              <a:buSzTx/>
              <a:buFont typeface="Wingdings" panose="05000000000000000000" charset="0"/>
              <a:buChar char="u"/>
            </a:pPr>
            <a:r>
              <a:rPr lang="zh-CN" altLang="en-US" sz="1400" spc="150" dirty="0">
                <a:latin typeface="微软雅黑" panose="020B0503020204020204" pitchFamily="34" charset="-122"/>
                <a:sym typeface="+mn-ea"/>
              </a:rPr>
              <a:t>暂存区的危险废物短期存放，及时转移到危险废物贮存库房存放，或者是转移至利用处置企业。</a:t>
            </a:r>
            <a:endParaRPr lang="zh-CN" altLang="en-US" sz="1400" spc="150" dirty="0">
              <a:latin typeface="微软雅黑" panose="020B0503020204020204" pitchFamily="34" charset="-122"/>
              <a:sym typeface="+mn-ea"/>
            </a:endParaRPr>
          </a:p>
          <a:p>
            <a:pPr marL="285750" indent="-285750" algn="just">
              <a:lnSpc>
                <a:spcPct val="120000"/>
              </a:lnSpc>
              <a:buClr>
                <a:srgbClr val="0000FF"/>
              </a:buClr>
              <a:buSzTx/>
              <a:buFont typeface="Wingdings" panose="05000000000000000000" charset="0"/>
              <a:buChar char="u"/>
            </a:pPr>
            <a:r>
              <a:rPr lang="zh-CN" altLang="en-US" sz="1400" spc="150" dirty="0">
                <a:latin typeface="微软雅黑" panose="020B0503020204020204" pitchFamily="34" charset="-122"/>
                <a:sym typeface="+mn-ea"/>
              </a:rPr>
              <a:t>可能会产生有毒有害废气物品应放置在具备吸收净化设备的贮存区域中</a:t>
            </a:r>
            <a:endParaRPr lang="zh-CN" altLang="en-US" sz="1400" spc="150" dirty="0">
              <a:latin typeface="微软雅黑" panose="020B0503020204020204" pitchFamily="34" charset="-122"/>
              <a:sym typeface="+mn-ea"/>
            </a:endParaRPr>
          </a:p>
          <a:p>
            <a:pPr marL="285750" indent="-285750" algn="just">
              <a:lnSpc>
                <a:spcPct val="120000"/>
              </a:lnSpc>
              <a:buClr>
                <a:srgbClr val="0000FF"/>
              </a:buClr>
              <a:buSzTx/>
              <a:buFont typeface="Wingdings" panose="05000000000000000000" charset="0"/>
              <a:buChar char="u"/>
            </a:pPr>
            <a:r>
              <a:rPr lang="zh-CN" altLang="en-US" sz="1400" spc="150" dirty="0">
                <a:latin typeface="微软雅黑" panose="020B0503020204020204" pitchFamily="34" charset="-122"/>
                <a:sym typeface="+mn-ea"/>
              </a:rPr>
              <a:t>废弃的化学药品原标签完好、清晰，由原器皿盛装暂存；涉危险化学品过期药品应按照危险化学品贮存通则等相关要求进行贮存</a:t>
            </a:r>
            <a:endParaRPr lang="zh-CN" altLang="en-US" sz="1400" spc="150" dirty="0">
              <a:latin typeface="微软雅黑" panose="020B0503020204020204" pitchFamily="34" charset="-122"/>
              <a:sym typeface="+mn-ea"/>
            </a:endParaRPr>
          </a:p>
          <a:p>
            <a:pPr marL="285750" indent="-285750" algn="just">
              <a:lnSpc>
                <a:spcPct val="120000"/>
              </a:lnSpc>
              <a:buClr>
                <a:srgbClr val="0000FF"/>
              </a:buClr>
              <a:buSzTx/>
              <a:buFont typeface="Wingdings" panose="05000000000000000000" charset="0"/>
              <a:buChar char="u"/>
            </a:pPr>
            <a:endParaRPr lang="zh-CN" altLang="en-US" sz="1400" spc="150" dirty="0">
              <a:latin typeface="微软雅黑" panose="020B0503020204020204" pitchFamily="34" charset="-122"/>
              <a:sym typeface="+mn-ea"/>
            </a:endParaRPr>
          </a:p>
          <a:p>
            <a:pPr algn="just">
              <a:lnSpc>
                <a:spcPct val="120000"/>
              </a:lnSpc>
              <a:buClr>
                <a:srgbClr val="0000FF"/>
              </a:buClr>
              <a:buSzTx/>
              <a:buFont typeface="Wingdings" panose="05000000000000000000" charset="0"/>
            </a:pPr>
            <a:r>
              <a:rPr lang="en-US" altLang="zh-CN" sz="1400" spc="150" dirty="0">
                <a:highlight>
                  <a:srgbClr val="FFFF00"/>
                </a:highlight>
                <a:latin typeface="微软雅黑" panose="020B0503020204020204" pitchFamily="34" charset="-122"/>
                <a:sym typeface="+mn-ea"/>
              </a:rPr>
              <a:t>包装容器选择</a:t>
            </a:r>
            <a:endParaRPr lang="en-US" altLang="zh-CN" sz="1400" spc="150" dirty="0">
              <a:highlight>
                <a:srgbClr val="FFFF00"/>
              </a:highlight>
              <a:latin typeface="微软雅黑" panose="020B0503020204020204" pitchFamily="34" charset="-122"/>
              <a:sym typeface="+mn-ea"/>
            </a:endParaRPr>
          </a:p>
          <a:p>
            <a:pPr marL="285750" indent="-285750" algn="just">
              <a:lnSpc>
                <a:spcPct val="120000"/>
              </a:lnSpc>
              <a:buClr>
                <a:srgbClr val="92D050"/>
              </a:buClr>
              <a:buFont typeface="Wingdings" panose="05000000000000000000" charset="0"/>
              <a:buChar char="u"/>
            </a:pPr>
            <a:r>
              <a:rPr lang="zh-CN" altLang="en-US" sz="1400" spc="150" dirty="0">
                <a:solidFill>
                  <a:schemeClr val="tx1"/>
                </a:solidFill>
                <a:latin typeface="微软雅黑" panose="020B0503020204020204" pitchFamily="34" charset="-122"/>
                <a:sym typeface="+mn-ea"/>
              </a:rPr>
              <a:t>容器密闭，盛装物密封</a:t>
            </a:r>
            <a:endParaRPr lang="zh-CN" altLang="en-US" sz="1400" spc="150" dirty="0">
              <a:solidFill>
                <a:schemeClr val="tx1"/>
              </a:solidFill>
              <a:latin typeface="微软雅黑" panose="020B0503020204020204" pitchFamily="34" charset="-122"/>
            </a:endParaRPr>
          </a:p>
          <a:p>
            <a:pPr marL="285750" indent="-285750" algn="just">
              <a:lnSpc>
                <a:spcPct val="120000"/>
              </a:lnSpc>
              <a:buClr>
                <a:srgbClr val="92D050"/>
              </a:buClr>
              <a:buSzTx/>
              <a:buFont typeface="Wingdings" panose="05000000000000000000" charset="0"/>
              <a:buChar char="u"/>
            </a:pPr>
            <a:r>
              <a:rPr lang="zh-CN" altLang="en-US" sz="1400" spc="150" dirty="0">
                <a:solidFill>
                  <a:schemeClr val="tx1"/>
                </a:solidFill>
                <a:latin typeface="微软雅黑" panose="020B0503020204020204" pitchFamily="34" charset="-122"/>
                <a:sym typeface="+mn-ea"/>
              </a:rPr>
              <a:t>性质相容，不发生反应（HDPE、PTFE)</a:t>
            </a:r>
            <a:endParaRPr lang="zh-CN" altLang="en-US" sz="1400" spc="150" dirty="0">
              <a:solidFill>
                <a:schemeClr val="tx1"/>
              </a:solidFill>
              <a:latin typeface="微软雅黑" panose="020B0503020204020204" pitchFamily="34" charset="-122"/>
            </a:endParaRPr>
          </a:p>
          <a:p>
            <a:pPr marL="285750" indent="-285750" algn="just">
              <a:lnSpc>
                <a:spcPct val="120000"/>
              </a:lnSpc>
              <a:buClr>
                <a:srgbClr val="92D050"/>
              </a:buClr>
              <a:buSzTx/>
              <a:buFont typeface="Wingdings" panose="05000000000000000000" charset="0"/>
              <a:buChar char="u"/>
            </a:pPr>
            <a:r>
              <a:rPr lang="zh-CN" altLang="en-US" sz="1400" spc="150" dirty="0">
                <a:solidFill>
                  <a:schemeClr val="tx1"/>
                </a:solidFill>
                <a:latin typeface="微软雅黑" panose="020B0503020204020204" pitchFamily="34" charset="-122"/>
                <a:sym typeface="+mn-ea"/>
              </a:rPr>
              <a:t>容器完好，无破损，无形变</a:t>
            </a:r>
            <a:endParaRPr lang="zh-CN" altLang="en-US" sz="1400" spc="150" dirty="0">
              <a:solidFill>
                <a:schemeClr val="tx1"/>
              </a:solidFill>
              <a:latin typeface="微软雅黑" panose="020B0503020204020204" pitchFamily="34" charset="-122"/>
            </a:endParaRPr>
          </a:p>
          <a:p>
            <a:pPr marL="285750" indent="-285750" algn="just">
              <a:lnSpc>
                <a:spcPct val="120000"/>
              </a:lnSpc>
              <a:buClr>
                <a:srgbClr val="92D050"/>
              </a:buClr>
              <a:buSzTx/>
              <a:buFont typeface="Wingdings" panose="05000000000000000000" charset="0"/>
              <a:buChar char="u"/>
            </a:pPr>
            <a:r>
              <a:rPr lang="zh-CN" altLang="en-US" sz="1400" spc="150" dirty="0">
                <a:solidFill>
                  <a:schemeClr val="tx1"/>
                </a:solidFill>
                <a:latin typeface="微软雅黑" panose="020B0503020204020204" pitchFamily="34" charset="-122"/>
                <a:sym typeface="+mn-ea"/>
              </a:rPr>
              <a:t>见光易分解的废弃物应选择不透光的容器进行放置</a:t>
            </a:r>
            <a:endParaRPr lang="zh-CN" altLang="en-US" sz="1400" spc="150" dirty="0">
              <a:solidFill>
                <a:schemeClr val="tx1"/>
              </a:solidFill>
              <a:latin typeface="微软雅黑" panose="020B0503020204020204" pitchFamily="34" charset="-122"/>
              <a:sym typeface="+mn-ea"/>
            </a:endParaRPr>
          </a:p>
        </p:txBody>
      </p:sp>
      <p:pic>
        <p:nvPicPr>
          <p:cNvPr id="100" name="图片 99"/>
          <p:cNvPicPr/>
          <p:nvPr/>
        </p:nvPicPr>
        <p:blipFill>
          <a:blip r:embed="rId4"/>
          <a:stretch>
            <a:fillRect/>
          </a:stretch>
        </p:blipFill>
        <p:spPr>
          <a:xfrm>
            <a:off x="3204845" y="3983355"/>
            <a:ext cx="2338705" cy="1760220"/>
          </a:xfrm>
          <a:prstGeom prst="rect">
            <a:avLst/>
          </a:prstGeom>
          <a:noFill/>
          <a:ln w="9525">
            <a:noFill/>
          </a:ln>
        </p:spPr>
      </p:pic>
      <p:sp>
        <p:nvSpPr>
          <p:cNvPr id="12" name="文本框 11"/>
          <p:cNvSpPr txBox="1"/>
          <p:nvPr/>
        </p:nvSpPr>
        <p:spPr>
          <a:xfrm>
            <a:off x="6947535" y="1348740"/>
            <a:ext cx="3294380" cy="36830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scene3d>
              <a:camera prst="orthographicFront"/>
              <a:lightRig rig="threePt" dir="t"/>
            </a:scene3d>
          </a:bodyPr>
          <a:lstStyle/>
          <a:p>
            <a:r>
              <a:rPr lang="zh-CN">
                <a:solidFill>
                  <a:srgbClr val="0000FF"/>
                </a:solidFill>
                <a:effectLst>
                  <a:outerShdw blurRad="38100" dist="19050" dir="2700000" algn="tl" rotWithShape="0">
                    <a:schemeClr val="dk1">
                      <a:alpha val="40000"/>
                    </a:schemeClr>
                  </a:outerShdw>
                </a:effectLst>
                <a:sym typeface="+mn-ea"/>
              </a:rPr>
              <a:t>实验室危险废物贮存注意事项</a:t>
            </a:r>
            <a:endParaRPr lang="zh-CN">
              <a:solidFill>
                <a:srgbClr val="0000FF"/>
              </a:solidFill>
              <a:effectLst>
                <a:outerShdw blurRad="38100" dist="19050" dir="2700000" algn="tl" rotWithShape="0">
                  <a:schemeClr val="dk1">
                    <a:alpha val="40000"/>
                  </a:schemeClr>
                </a:outerShdw>
              </a:effectLst>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a:solidFill>
                <a:srgbClr val="808080"/>
              </a:solidFill>
            </a:endParaRPr>
          </a:p>
        </p:txBody>
      </p:sp>
      <p:sp>
        <p:nvSpPr>
          <p:cNvPr id="5" name="标题 1"/>
          <p:cNvSpPr>
            <a:spLocks noGrp="1"/>
          </p:cNvSpPr>
          <p:nvPr>
            <p:ph type="title"/>
          </p:nvPr>
        </p:nvSpPr>
        <p:spPr/>
        <p:txBody>
          <a:bodyPr/>
          <a:lstStyle/>
          <a:p>
            <a:r>
              <a:rPr lang="en-US" altLang="zh-CN" b="1" dirty="0" smtClean="0"/>
              <a:t>1</a:t>
            </a:r>
            <a:r>
              <a:rPr lang="zh-CN" altLang="en-US" b="1" dirty="0" smtClean="0"/>
              <a:t>、固废基本概念</a:t>
            </a:r>
            <a:endParaRPr lang="zh-CN" altLang="en-US" sz="2800" b="1" dirty="0"/>
          </a:p>
        </p:txBody>
      </p:sp>
      <p:sp>
        <p:nvSpPr>
          <p:cNvPr id="30" name="Content Placeholder 2"/>
          <p:cNvSpPr txBox="1">
            <a:spLocks noChangeArrowheads="1"/>
          </p:cNvSpPr>
          <p:nvPr/>
        </p:nvSpPr>
        <p:spPr bwMode="auto">
          <a:xfrm>
            <a:off x="3105467" y="1478280"/>
            <a:ext cx="8881745" cy="646331"/>
          </a:xfrm>
          <a:prstGeom prst="rect">
            <a:avLst/>
          </a:prstGeom>
          <a:noFill/>
          <a:ln>
            <a:noFill/>
          </a:ln>
        </p:spPr>
        <p:txBody>
          <a:bodyPr wrap="square">
            <a:spAutoFit/>
          </a:bodyPr>
          <a:lstStyle>
            <a:defPPr>
              <a:defRPr lang="zh-CN"/>
            </a:defPPr>
            <a:lvl1pPr algn="just" eaLnBrk="0" hangingPunct="0">
              <a:defRPr sz="2200" b="1">
                <a:solidFill>
                  <a:schemeClr val="accent1">
                    <a:lumMod val="50000"/>
                  </a:schemeClr>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u"/>
            </a:pPr>
            <a:r>
              <a:rPr lang="zh-CN" altLang="en-US" sz="1800" dirty="0">
                <a:solidFill>
                  <a:schemeClr val="tx1"/>
                </a:solidFill>
              </a:rPr>
              <a:t>生活垃圾：在日常生活中或者为日常生活提供服务的活动中产生的固体废物以及法律、行政法规规定视为生活垃圾的固体废物</a:t>
            </a:r>
            <a:endParaRPr lang="zh-CN" altLang="en-US" sz="1800" dirty="0">
              <a:solidFill>
                <a:schemeClr val="tx1"/>
              </a:solidFill>
            </a:endParaRPr>
          </a:p>
        </p:txBody>
      </p:sp>
      <p:sp>
        <p:nvSpPr>
          <p:cNvPr id="31" name="Content Placeholder 2"/>
          <p:cNvSpPr txBox="1">
            <a:spLocks noChangeArrowheads="1"/>
          </p:cNvSpPr>
          <p:nvPr/>
        </p:nvSpPr>
        <p:spPr bwMode="auto">
          <a:xfrm>
            <a:off x="3113722" y="2332871"/>
            <a:ext cx="8885555" cy="369332"/>
          </a:xfrm>
          <a:prstGeom prst="rect">
            <a:avLst/>
          </a:prstGeom>
          <a:noFill/>
          <a:ln>
            <a:noFill/>
          </a:ln>
        </p:spPr>
        <p:txBody>
          <a:bodyPr wrap="square">
            <a:spAutoFit/>
          </a:bodyPr>
          <a:lstStyle>
            <a:defPPr>
              <a:defRPr lang="zh-CN"/>
            </a:defPPr>
            <a:lvl1pPr algn="just" eaLnBrk="0" hangingPunct="0">
              <a:defRPr sz="2200" b="1">
                <a:solidFill>
                  <a:schemeClr val="accent1">
                    <a:lumMod val="50000"/>
                  </a:schemeClr>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u"/>
            </a:pPr>
            <a:r>
              <a:rPr lang="zh-CN" altLang="en-US" sz="1800" dirty="0">
                <a:solidFill>
                  <a:schemeClr val="tx1"/>
                </a:solidFill>
              </a:rPr>
              <a:t>工业固体废物：在工业生产活动中产生的固体废物</a:t>
            </a:r>
            <a:endParaRPr lang="zh-CN" altLang="en-US" sz="1800" dirty="0">
              <a:solidFill>
                <a:schemeClr val="tx1"/>
              </a:solidFill>
            </a:endParaRPr>
          </a:p>
        </p:txBody>
      </p:sp>
      <p:sp>
        <p:nvSpPr>
          <p:cNvPr id="32" name="Content Placeholder 2"/>
          <p:cNvSpPr txBox="1">
            <a:spLocks noChangeArrowheads="1"/>
          </p:cNvSpPr>
          <p:nvPr/>
        </p:nvSpPr>
        <p:spPr bwMode="auto">
          <a:xfrm>
            <a:off x="3105467" y="4819015"/>
            <a:ext cx="8893810" cy="645160"/>
          </a:xfrm>
          <a:prstGeom prst="rect">
            <a:avLst/>
          </a:prstGeom>
          <a:noFill/>
          <a:ln>
            <a:noFill/>
          </a:ln>
        </p:spPr>
        <p:txBody>
          <a:bodyPr wrap="square">
            <a:spAutoFit/>
          </a:bodyPr>
          <a:lstStyle>
            <a:defPPr>
              <a:defRPr lang="zh-CN"/>
            </a:defPPr>
            <a:lvl1pPr algn="just" eaLnBrk="0" hangingPunct="0">
              <a:defRPr sz="2200" b="1">
                <a:solidFill>
                  <a:schemeClr val="accent1">
                    <a:lumMod val="50000"/>
                  </a:schemeClr>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u"/>
            </a:pPr>
            <a:r>
              <a:rPr lang="zh-CN" altLang="en-US" sz="1800" dirty="0">
                <a:solidFill>
                  <a:srgbClr val="C00000"/>
                </a:solidFill>
              </a:rPr>
              <a:t>危险废物：列入《</a:t>
            </a:r>
            <a:r>
              <a:rPr lang="zh-CN" altLang="en-US" sz="1800" dirty="0">
                <a:solidFill>
                  <a:srgbClr val="C00000"/>
                </a:solidFill>
                <a:sym typeface="+mn-ea"/>
              </a:rPr>
              <a:t>国家危险废物名录</a:t>
            </a:r>
            <a:r>
              <a:rPr lang="zh-CN" altLang="en-US" sz="1800" dirty="0">
                <a:solidFill>
                  <a:srgbClr val="C00000"/>
                </a:solidFill>
              </a:rPr>
              <a:t>》或者根据国家规定的危险废物鉴别标准和</a:t>
            </a:r>
            <a:endParaRPr lang="en-US" altLang="zh-CN" sz="1800" dirty="0">
              <a:solidFill>
                <a:srgbClr val="C00000"/>
              </a:solidFill>
            </a:endParaRPr>
          </a:p>
          <a:p>
            <a:r>
              <a:rPr lang="en-US" altLang="zh-CN" sz="1800" dirty="0">
                <a:solidFill>
                  <a:srgbClr val="C00000"/>
                </a:solidFill>
              </a:rPr>
              <a:t>                 </a:t>
            </a:r>
            <a:r>
              <a:rPr lang="zh-CN" altLang="en-US" sz="1800" dirty="0">
                <a:solidFill>
                  <a:srgbClr val="C00000"/>
                </a:solidFill>
              </a:rPr>
              <a:t>鉴别方法认定的具有危险特性的固体废</a:t>
            </a:r>
            <a:r>
              <a:rPr lang="zh-CN" altLang="en-US" sz="1800" dirty="0" smtClean="0">
                <a:solidFill>
                  <a:srgbClr val="C00000"/>
                </a:solidFill>
              </a:rPr>
              <a:t>物。</a:t>
            </a:r>
            <a:endParaRPr lang="zh-CN" altLang="en-US" sz="1800" dirty="0">
              <a:solidFill>
                <a:srgbClr val="C00000"/>
              </a:solidFill>
            </a:endParaRPr>
          </a:p>
        </p:txBody>
      </p:sp>
      <p:sp>
        <p:nvSpPr>
          <p:cNvPr id="34" name="Content Placeholder 2"/>
          <p:cNvSpPr txBox="1">
            <a:spLocks noChangeArrowheads="1"/>
          </p:cNvSpPr>
          <p:nvPr/>
        </p:nvSpPr>
        <p:spPr bwMode="auto">
          <a:xfrm>
            <a:off x="3105466" y="2997835"/>
            <a:ext cx="9010333" cy="646331"/>
          </a:xfrm>
          <a:prstGeom prst="rect">
            <a:avLst/>
          </a:prstGeom>
          <a:noFill/>
          <a:ln>
            <a:noFill/>
          </a:ln>
        </p:spPr>
        <p:txBody>
          <a:bodyPr wrap="square">
            <a:spAutoFit/>
          </a:bodyPr>
          <a:lstStyle>
            <a:defPPr>
              <a:defRPr lang="zh-CN"/>
            </a:defPPr>
            <a:lvl1pPr algn="just" eaLnBrk="0" hangingPunct="0">
              <a:defRPr sz="2200" b="1">
                <a:solidFill>
                  <a:schemeClr val="accent1">
                    <a:lumMod val="50000"/>
                  </a:schemeClr>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u"/>
            </a:pPr>
            <a:r>
              <a:rPr lang="zh-CN" altLang="en-US" sz="1800" dirty="0">
                <a:solidFill>
                  <a:schemeClr val="tx1"/>
                </a:solidFill>
              </a:rPr>
              <a:t>建筑垃圾：建筑垃圾是指建设、施工单位或个人对各类建筑物、构筑物、管网等进行建设、铺设或拆除、修缮过程中所产生的渣土、弃土、弃料、淤泥及其他废弃物。</a:t>
            </a:r>
            <a:endParaRPr lang="zh-CN" altLang="en-US" sz="1800" dirty="0">
              <a:solidFill>
                <a:schemeClr val="tx1"/>
              </a:solidFill>
            </a:endParaRPr>
          </a:p>
        </p:txBody>
      </p:sp>
      <p:sp>
        <p:nvSpPr>
          <p:cNvPr id="35" name="Content Placeholder 2"/>
          <p:cNvSpPr txBox="1">
            <a:spLocks noChangeArrowheads="1"/>
          </p:cNvSpPr>
          <p:nvPr/>
        </p:nvSpPr>
        <p:spPr bwMode="auto">
          <a:xfrm>
            <a:off x="3021647" y="3940175"/>
            <a:ext cx="8876030" cy="646331"/>
          </a:xfrm>
          <a:prstGeom prst="rect">
            <a:avLst/>
          </a:prstGeom>
          <a:noFill/>
          <a:ln>
            <a:noFill/>
          </a:ln>
        </p:spPr>
        <p:txBody>
          <a:bodyPr wrap="square">
            <a:spAutoFit/>
          </a:bodyPr>
          <a:lstStyle>
            <a:defPPr>
              <a:defRPr lang="zh-CN"/>
            </a:defPPr>
            <a:lvl1pPr algn="just" eaLnBrk="0" hangingPunct="0">
              <a:defRPr sz="2200" b="1">
                <a:solidFill>
                  <a:schemeClr val="accent1">
                    <a:lumMod val="50000"/>
                  </a:schemeClr>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u"/>
            </a:pPr>
            <a:r>
              <a:rPr lang="zh-CN" altLang="en-US" sz="1800" dirty="0">
                <a:solidFill>
                  <a:schemeClr val="tx1"/>
                </a:solidFill>
              </a:rPr>
              <a:t>农业固体废物：农业生产、农产品加工、畜禽养殖业和农村居民生活排放的废弃物的总称。</a:t>
            </a:r>
            <a:endParaRPr lang="zh-CN" altLang="en-US" sz="1800" dirty="0">
              <a:solidFill>
                <a:schemeClr val="tx1"/>
              </a:solidFill>
            </a:endParaRPr>
          </a:p>
        </p:txBody>
      </p:sp>
      <p:pic>
        <p:nvPicPr>
          <p:cNvPr id="2050" name="Picture 2" descr="https://bkimg.cdn.bcebos.com/pic/d788d43f8794a4c27d1eb10d5bbe0cd5ad6eddc493c9?x-bce-process=image/watermark,image_d2F0ZXIvYmFpa2UxODA=,g_7,xp_5,yp_5/format,f_auto"/>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5247" r="3404" b="9122"/>
          <a:stretch>
            <a:fillRect/>
          </a:stretch>
        </p:blipFill>
        <p:spPr bwMode="auto">
          <a:xfrm>
            <a:off x="438150" y="1559318"/>
            <a:ext cx="2583224" cy="36209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0909734" cy="763588"/>
          </a:xfrm>
        </p:spPr>
        <p:txBody>
          <a:bodyPr/>
          <a:lstStyle/>
          <a:p>
            <a:r>
              <a:rPr lang="en-US" altLang="zh-CN" b="1" dirty="0" smtClean="0">
                <a:sym typeface="+mn-ea"/>
              </a:rPr>
              <a:t>3</a:t>
            </a:r>
            <a:r>
              <a:rPr lang="zh-CN" altLang="en-US" b="1" dirty="0" smtClean="0">
                <a:sym typeface="+mn-ea"/>
              </a:rPr>
              <a:t>、管理要点</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20" name="矩形 19"/>
          <p:cNvSpPr/>
          <p:nvPr/>
        </p:nvSpPr>
        <p:spPr>
          <a:xfrm>
            <a:off x="1085850" y="1082040"/>
            <a:ext cx="2346325" cy="429895"/>
          </a:xfrm>
          <a:prstGeom prst="rect">
            <a:avLst/>
          </a:prstGeom>
          <a:solidFill>
            <a:srgbClr val="99CCFF"/>
          </a:solidFill>
        </p:spPr>
        <p:txBody>
          <a:bodyPr wrap="square" rtlCol="0">
            <a:spAutoFit/>
          </a:bodyPr>
          <a:lstStyle/>
          <a:p>
            <a:pPr>
              <a:lnSpc>
                <a:spcPct val="100000"/>
              </a:lnSpc>
            </a:pPr>
            <a:r>
              <a:rPr lang="en-US" altLang="zh-CN" sz="2200" dirty="0" smtClean="0">
                <a:latin typeface="微软雅黑" panose="020B0503020204020204" pitchFamily="34" charset="-122"/>
                <a:ea typeface="微软雅黑" panose="020B0503020204020204" pitchFamily="34" charset="-122"/>
              </a:rPr>
              <a:t>2</a:t>
            </a:r>
            <a:r>
              <a:rPr lang="zh-CN" altLang="en-US" sz="2200" dirty="0" smtClean="0">
                <a:latin typeface="微软雅黑" panose="020B0503020204020204" pitchFamily="34" charset="-122"/>
                <a:ea typeface="微软雅黑" panose="020B0503020204020204" pitchFamily="34" charset="-122"/>
              </a:rPr>
              <a:t>、贮存制度</a:t>
            </a:r>
            <a:endParaRPr lang="zh-CN" altLang="en-US" sz="22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376555" y="2515235"/>
            <a:ext cx="11125200" cy="3415030"/>
          </a:xfrm>
          <a:prstGeom prst="rect">
            <a:avLst/>
          </a:prstGeom>
          <a:noFill/>
          <a:ln>
            <a:solidFill>
              <a:srgbClr val="55D7E5"/>
            </a:solidFill>
          </a:ln>
        </p:spPr>
        <p:txBody>
          <a:bodyPr wrap="square" rtlCol="0" anchor="t">
            <a:spAutoFit/>
          </a:bodyPr>
          <a:p>
            <a:r>
              <a:rPr lang="zh-CN" altLang="en-US"/>
              <a:t>（167）暂存区应远离火源、热源和不相容物质，避免日晒、雨淋，存放两种及以上不相容的实验室危险废物时，应分不同区域</a:t>
            </a:r>
            <a:r>
              <a:rPr lang="zh-CN" altLang="en-US">
                <a:solidFill>
                  <a:schemeClr val="tx1"/>
                </a:solidFill>
              </a:rPr>
              <a:t>。</a:t>
            </a:r>
            <a:r>
              <a:rPr lang="en-US" altLang="zh-CN">
                <a:solidFill>
                  <a:srgbClr val="C00000"/>
                </a:solidFill>
              </a:rPr>
              <a:t>——</a:t>
            </a:r>
            <a:r>
              <a:rPr lang="zh-CN" altLang="en-US">
                <a:solidFill>
                  <a:srgbClr val="C00000"/>
                </a:solidFill>
              </a:rPr>
              <a:t>分区分类贮存</a:t>
            </a:r>
            <a:endParaRPr lang="zh-CN" altLang="en-US"/>
          </a:p>
          <a:p>
            <a:r>
              <a:rPr lang="zh-CN" altLang="en-US"/>
              <a:t>（168）暂存区应有警示标识并有防遗洒、防渗漏设施或措施。</a:t>
            </a:r>
            <a:r>
              <a:rPr lang="en-US" altLang="zh-CN">
                <a:solidFill>
                  <a:srgbClr val="C00000"/>
                </a:solidFill>
                <a:sym typeface="+mn-ea"/>
              </a:rPr>
              <a:t>——</a:t>
            </a:r>
            <a:r>
              <a:rPr lang="zh-CN" altLang="en-US">
                <a:solidFill>
                  <a:srgbClr val="C00000"/>
                </a:solidFill>
                <a:sym typeface="+mn-ea"/>
              </a:rPr>
              <a:t>贮存设施满足四防要求</a:t>
            </a:r>
            <a:endParaRPr lang="zh-CN" altLang="en-US"/>
          </a:p>
          <a:p>
            <a:r>
              <a:rPr lang="zh-CN" altLang="en-US"/>
              <a:t>（169）危险废物应按化学特性和危险特性，进行分类收集和暂存。</a:t>
            </a:r>
            <a:r>
              <a:rPr lang="en-US" altLang="zh-CN">
                <a:solidFill>
                  <a:srgbClr val="C00000"/>
                </a:solidFill>
                <a:sym typeface="+mn-ea"/>
              </a:rPr>
              <a:t>——</a:t>
            </a:r>
            <a:r>
              <a:rPr lang="zh-CN" altLang="en-US">
                <a:solidFill>
                  <a:srgbClr val="C00000"/>
                </a:solidFill>
                <a:sym typeface="+mn-ea"/>
              </a:rPr>
              <a:t>分类收集、分区贮存</a:t>
            </a:r>
            <a:endParaRPr lang="zh-CN" altLang="en-US"/>
          </a:p>
          <a:p>
            <a:r>
              <a:rPr lang="zh-CN" altLang="en-US"/>
              <a:t>（170）废弃的化学试剂应存放在原试剂瓶中，保留原标签，并瓶口朝上放入专用固废箱中。</a:t>
            </a:r>
            <a:r>
              <a:rPr lang="en-US" altLang="zh-CN">
                <a:solidFill>
                  <a:srgbClr val="C00000"/>
                </a:solidFill>
                <a:sym typeface="+mn-ea"/>
              </a:rPr>
              <a:t>——</a:t>
            </a:r>
            <a:r>
              <a:rPr lang="zh-CN" altLang="en-US">
                <a:solidFill>
                  <a:srgbClr val="C00000"/>
                </a:solidFill>
                <a:sym typeface="+mn-ea"/>
              </a:rPr>
              <a:t>保持标签完整，防止跑冒滴漏</a:t>
            </a:r>
            <a:endParaRPr lang="zh-CN" altLang="en-US"/>
          </a:p>
          <a:p>
            <a:r>
              <a:rPr lang="zh-CN" altLang="en-US"/>
              <a:t>（171）针头等利器须放入利器盒中收集。</a:t>
            </a:r>
            <a:endParaRPr lang="zh-CN" altLang="en-US"/>
          </a:p>
          <a:p>
            <a:r>
              <a:rPr lang="zh-CN" altLang="en-US"/>
              <a:t>（172）废液应分类装入专用废液桶中，液面不超过容量的3/4。废液桶须满足耐腐蚀、抗溶剂、耐挤压、抗冲击的要求。</a:t>
            </a:r>
            <a:r>
              <a:rPr lang="en-US" altLang="zh-CN">
                <a:solidFill>
                  <a:srgbClr val="C00000"/>
                </a:solidFill>
                <a:sym typeface="+mn-ea"/>
              </a:rPr>
              <a:t>——</a:t>
            </a:r>
            <a:r>
              <a:rPr lang="zh-CN" altLang="en-US">
                <a:solidFill>
                  <a:srgbClr val="C00000"/>
                </a:solidFill>
                <a:sym typeface="+mn-ea"/>
              </a:rPr>
              <a:t>分类收集贮存、不同废液不能混合、与盛装物遵循相似相容的原则</a:t>
            </a:r>
            <a:endParaRPr lang="zh-CN" altLang="en-US"/>
          </a:p>
          <a:p>
            <a:r>
              <a:rPr lang="zh-CN" altLang="en-US"/>
              <a:t>（173）实验室危险废物收集容器上应粘贴危险废物信息标签、警示标志。</a:t>
            </a:r>
            <a:r>
              <a:rPr lang="en-US" altLang="zh-CN">
                <a:solidFill>
                  <a:srgbClr val="C00000"/>
                </a:solidFill>
                <a:sym typeface="+mn-ea"/>
              </a:rPr>
              <a:t>——</a:t>
            </a:r>
            <a:r>
              <a:rPr lang="zh-CN" altLang="en-US">
                <a:solidFill>
                  <a:srgbClr val="C00000"/>
                </a:solidFill>
                <a:sym typeface="+mn-ea"/>
              </a:rPr>
              <a:t>危险废物标识制度</a:t>
            </a:r>
            <a:endParaRPr lang="zh-CN" altLang="en-US"/>
          </a:p>
          <a:p>
            <a:r>
              <a:rPr lang="zh-CN" altLang="en-US"/>
              <a:t>（174）严禁将实验室危险废物直接排入下水道，严禁与生活垃圾、感染性废物或放射性废物等混装。</a:t>
            </a:r>
            <a:r>
              <a:rPr lang="en-US" altLang="zh-CN">
                <a:solidFill>
                  <a:srgbClr val="C00000"/>
                </a:solidFill>
              </a:rPr>
              <a:t>——</a:t>
            </a:r>
            <a:r>
              <a:rPr lang="zh-CN" altLang="en-US">
                <a:solidFill>
                  <a:srgbClr val="C00000"/>
                </a:solidFill>
              </a:rPr>
              <a:t>禁排、禁与其他物品、废物混存。</a:t>
            </a:r>
            <a:endParaRPr lang="zh-CN" altLang="en-US">
              <a:solidFill>
                <a:srgbClr val="C00000"/>
              </a:solidFill>
            </a:endParaRPr>
          </a:p>
        </p:txBody>
      </p:sp>
      <p:sp>
        <p:nvSpPr>
          <p:cNvPr id="8" name="文本框 7"/>
          <p:cNvSpPr txBox="1"/>
          <p:nvPr/>
        </p:nvSpPr>
        <p:spPr>
          <a:xfrm>
            <a:off x="537210" y="1920875"/>
            <a:ext cx="6096000" cy="368300"/>
          </a:xfrm>
          <a:prstGeom prst="rect">
            <a:avLst/>
          </a:prstGeom>
          <a:solidFill>
            <a:schemeClr val="bg2">
              <a:lumMod val="60000"/>
              <a:lumOff val="40000"/>
            </a:schemeClr>
          </a:solidFill>
        </p:spPr>
        <p:txBody>
          <a:bodyPr wrap="square" rtlCol="0" anchor="t">
            <a:spAutoFit/>
          </a:bodyPr>
          <a:p>
            <a:r>
              <a:rPr lang="zh-CN" altLang="en-US" b="1">
                <a:solidFill>
                  <a:srgbClr val="C00000"/>
                </a:solidFill>
              </a:rPr>
              <a:t>高等学校实验室安全检查项目表（2023年）节选</a:t>
            </a:r>
            <a:endParaRPr lang="zh-CN" altLang="en-US" b="1">
              <a:solidFill>
                <a:srgbClr val="C0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0909734" cy="763588"/>
          </a:xfrm>
        </p:spPr>
        <p:txBody>
          <a:bodyPr/>
          <a:lstStyle/>
          <a:p>
            <a:r>
              <a:rPr lang="en-US" altLang="zh-CN" b="1" dirty="0" smtClean="0">
                <a:sym typeface="+mn-ea"/>
              </a:rPr>
              <a:t>3</a:t>
            </a:r>
            <a:r>
              <a:rPr lang="zh-CN" altLang="en-US" b="1" dirty="0" smtClean="0">
                <a:sym typeface="+mn-ea"/>
              </a:rPr>
              <a:t>、管理要点</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20" name="矩形 19"/>
          <p:cNvSpPr/>
          <p:nvPr/>
        </p:nvSpPr>
        <p:spPr>
          <a:xfrm>
            <a:off x="1086001" y="1082351"/>
            <a:ext cx="2329003" cy="429895"/>
          </a:xfrm>
          <a:prstGeom prst="rect">
            <a:avLst/>
          </a:prstGeom>
          <a:solidFill>
            <a:srgbClr val="99CCFF"/>
          </a:solidFill>
        </p:spPr>
        <p:txBody>
          <a:bodyPr wrap="square" rtlCol="0">
            <a:spAutoFit/>
          </a:bodyPr>
          <a:lstStyle/>
          <a:p>
            <a:pPr>
              <a:lnSpc>
                <a:spcPct val="100000"/>
              </a:lnSpc>
            </a:pPr>
            <a:r>
              <a:rPr lang="en-US" altLang="zh-CN" sz="2200" dirty="0" smtClean="0">
                <a:latin typeface="微软雅黑" panose="020B0503020204020204" pitchFamily="34" charset="-122"/>
                <a:ea typeface="微软雅黑" panose="020B0503020204020204" pitchFamily="34" charset="-122"/>
              </a:rPr>
              <a:t>3</a:t>
            </a:r>
            <a:r>
              <a:rPr lang="zh-CN" altLang="en-US" sz="2200" dirty="0" smtClean="0">
                <a:latin typeface="微软雅黑" panose="020B0503020204020204" pitchFamily="34" charset="-122"/>
                <a:ea typeface="微软雅黑" panose="020B0503020204020204" pitchFamily="34" charset="-122"/>
              </a:rPr>
              <a:t>、应急预案</a:t>
            </a:r>
            <a:endParaRPr lang="zh-CN" altLang="en-US" sz="2200" dirty="0" smtClean="0">
              <a:latin typeface="微软雅黑" panose="020B0503020204020204" pitchFamily="34" charset="-122"/>
              <a:ea typeface="微软雅黑" panose="020B0503020204020204" pitchFamily="34" charset="-122"/>
            </a:endParaRPr>
          </a:p>
        </p:txBody>
      </p:sp>
      <p:pic>
        <p:nvPicPr>
          <p:cNvPr id="2457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33402" y="2228591"/>
            <a:ext cx="8985380" cy="449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2"/>
          <p:cNvSpPr txBox="1"/>
          <p:nvPr/>
        </p:nvSpPr>
        <p:spPr>
          <a:xfrm>
            <a:off x="4478020" y="1830070"/>
            <a:ext cx="2583180" cy="368300"/>
          </a:xfrm>
          <a:prstGeom prst="rect">
            <a:avLst/>
          </a:prstGeom>
          <a:noFill/>
        </p:spPr>
        <p:txBody>
          <a:bodyPr wrap="square" rtlCol="0" anchor="t">
            <a:spAutoFit/>
          </a:bodyPr>
          <a:lstStyle/>
          <a:p>
            <a:pPr algn="ctr"/>
            <a:r>
              <a:rPr lang="en-US" altLang="zh-CN" sz="1600" b="1" dirty="0">
                <a:solidFill>
                  <a:srgbClr val="FF0000"/>
                </a:solidFill>
                <a:sym typeface="+mn-ea"/>
              </a:rPr>
              <a:t>  </a:t>
            </a:r>
            <a:r>
              <a:rPr lang="en-US" altLang="zh-CN" b="1" dirty="0">
                <a:solidFill>
                  <a:srgbClr val="FF0000"/>
                </a:solidFill>
                <a:sym typeface="+mn-ea"/>
              </a:rPr>
              <a:t>  </a:t>
            </a:r>
            <a:r>
              <a:rPr lang="zh-CN" altLang="en-US" b="1" dirty="0">
                <a:solidFill>
                  <a:srgbClr val="FF0000"/>
                </a:solidFill>
                <a:sym typeface="+mn-ea"/>
              </a:rPr>
              <a:t>组织应急预案演练</a:t>
            </a:r>
            <a:endParaRPr lang="zh-CN" altLang="en-US" b="1" dirty="0">
              <a:solidFill>
                <a:srgbClr val="FF0000"/>
              </a:solidFill>
              <a:sym typeface="+mn-ea"/>
            </a:endParaRPr>
          </a:p>
        </p:txBody>
      </p:sp>
      <p:sp>
        <p:nvSpPr>
          <p:cNvPr id="4" name="TextBox 3"/>
          <p:cNvSpPr txBox="1"/>
          <p:nvPr/>
        </p:nvSpPr>
        <p:spPr>
          <a:xfrm>
            <a:off x="5743847" y="2834838"/>
            <a:ext cx="4846048" cy="307777"/>
          </a:xfrm>
          <a:prstGeom prst="rect">
            <a:avLst/>
          </a:prstGeom>
          <a:noFill/>
        </p:spPr>
        <p:txBody>
          <a:bodyPr wrap="square" rtlCol="0">
            <a:spAutoFit/>
          </a:bodyPr>
          <a:lstStyle/>
          <a:p>
            <a:r>
              <a:rPr lang="en-US" altLang="zh-CN" sz="1400" b="1" dirty="0" smtClean="0">
                <a:solidFill>
                  <a:srgbClr val="FF0000"/>
                </a:solidFill>
              </a:rPr>
              <a:t>——</a:t>
            </a:r>
            <a:r>
              <a:rPr lang="zh-CN" altLang="en-US" sz="1400" b="1" dirty="0" smtClean="0">
                <a:solidFill>
                  <a:srgbClr val="FF0000"/>
                </a:solidFill>
              </a:rPr>
              <a:t>演练内容涵盖：危险废物产生、厂内转移、贮存环节</a:t>
            </a:r>
            <a:endParaRPr lang="zh-CN" altLang="en-US" sz="1400" b="1" dirty="0">
              <a:solidFill>
                <a:srgbClr val="FF0000"/>
              </a:solidFill>
            </a:endParaRPr>
          </a:p>
        </p:txBody>
      </p:sp>
      <p:sp>
        <p:nvSpPr>
          <p:cNvPr id="5" name="文本框 4"/>
          <p:cNvSpPr txBox="1"/>
          <p:nvPr/>
        </p:nvSpPr>
        <p:spPr>
          <a:xfrm>
            <a:off x="3108325" y="1451610"/>
            <a:ext cx="6096000" cy="398780"/>
          </a:xfrm>
          <a:prstGeom prst="rect">
            <a:avLst/>
          </a:prstGeom>
          <a:noFill/>
        </p:spPr>
        <p:txBody>
          <a:bodyPr wrap="square" rtlCol="0" anchor="t">
            <a:spAutoFit/>
          </a:bodyPr>
          <a:lstStyle/>
          <a:p>
            <a:pPr lvl="0" algn="ctr">
              <a:buClrTx/>
              <a:buSzTx/>
              <a:buFontTx/>
            </a:pPr>
            <a:r>
              <a:rPr lang="en-US" altLang="zh-CN" b="1" dirty="0">
                <a:solidFill>
                  <a:srgbClr val="FF0000"/>
                </a:solidFill>
                <a:sym typeface="+mn-ea"/>
              </a:rPr>
              <a:t>制定危险废物突发环境风险应急预案</a:t>
            </a:r>
            <a:endParaRPr lang="en-US" altLang="zh-CN" b="1" dirty="0">
              <a:solidFill>
                <a:srgbClr val="FF0000"/>
              </a:solidFill>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0909734" cy="763588"/>
          </a:xfrm>
        </p:spPr>
        <p:txBody>
          <a:bodyPr/>
          <a:lstStyle/>
          <a:p>
            <a:r>
              <a:rPr lang="en-US" altLang="zh-CN" b="1" dirty="0" smtClean="0">
                <a:sym typeface="+mn-ea"/>
              </a:rPr>
              <a:t>3</a:t>
            </a:r>
            <a:r>
              <a:rPr lang="zh-CN" altLang="en-US" b="1" dirty="0" smtClean="0">
                <a:sym typeface="+mn-ea"/>
              </a:rPr>
              <a:t>、管理要点</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20" name="矩形 19"/>
          <p:cNvSpPr/>
          <p:nvPr/>
        </p:nvSpPr>
        <p:spPr>
          <a:xfrm>
            <a:off x="1085850" y="1082040"/>
            <a:ext cx="2346325" cy="429895"/>
          </a:xfrm>
          <a:prstGeom prst="rect">
            <a:avLst/>
          </a:prstGeom>
          <a:solidFill>
            <a:srgbClr val="99CCFF"/>
          </a:solidFill>
        </p:spPr>
        <p:txBody>
          <a:bodyPr wrap="square" rtlCol="0">
            <a:spAutoFit/>
          </a:bodyPr>
          <a:lstStyle/>
          <a:p>
            <a:pPr>
              <a:lnSpc>
                <a:spcPct val="100000"/>
              </a:lnSpc>
            </a:pPr>
            <a:r>
              <a:rPr lang="en-US" altLang="zh-CN" sz="2200" dirty="0" smtClean="0">
                <a:latin typeface="微软雅黑" panose="020B0503020204020204" pitchFamily="34" charset="-122"/>
                <a:ea typeface="微软雅黑" panose="020B0503020204020204" pitchFamily="34" charset="-122"/>
              </a:rPr>
              <a:t>3</a:t>
            </a:r>
            <a:r>
              <a:rPr lang="zh-CN" altLang="en-US" sz="2200" dirty="0" smtClean="0">
                <a:latin typeface="微软雅黑" panose="020B0503020204020204" pitchFamily="34" charset="-122"/>
                <a:ea typeface="微软雅黑" panose="020B0503020204020204" pitchFamily="34" charset="-122"/>
              </a:rPr>
              <a:t>、应急</a:t>
            </a:r>
            <a:r>
              <a:rPr lang="zh-CN" altLang="en-US" sz="2200" dirty="0" smtClean="0">
                <a:latin typeface="微软雅黑" panose="020B0503020204020204" pitchFamily="34" charset="-122"/>
                <a:ea typeface="微软雅黑" panose="020B0503020204020204" pitchFamily="34" charset="-122"/>
              </a:rPr>
              <a:t>处置</a:t>
            </a:r>
            <a:endParaRPr lang="zh-CN" altLang="en-US" sz="2200" dirty="0" smtClean="0">
              <a:latin typeface="微软雅黑" panose="020B0503020204020204" pitchFamily="34" charset="-122"/>
              <a:ea typeface="微软雅黑" panose="020B0503020204020204" pitchFamily="34" charset="-122"/>
            </a:endParaRPr>
          </a:p>
        </p:txBody>
      </p:sp>
      <p:sp>
        <p:nvSpPr>
          <p:cNvPr id="6" name="文本框 5"/>
          <p:cNvSpPr txBox="1"/>
          <p:nvPr/>
        </p:nvSpPr>
        <p:spPr>
          <a:xfrm>
            <a:off x="924560" y="1649730"/>
            <a:ext cx="10234295" cy="1641475"/>
          </a:xfrm>
          <a:prstGeom prst="rect">
            <a:avLst/>
          </a:prstGeom>
          <a:noFill/>
        </p:spPr>
        <p:txBody>
          <a:bodyPr wrap="square" rtlCol="0" anchor="t">
            <a:spAutoFit/>
          </a:bodyPr>
          <a:lstStyle/>
          <a:p>
            <a:pPr indent="0" algn="just">
              <a:lnSpc>
                <a:spcPct val="120000"/>
              </a:lnSpc>
              <a:buClr>
                <a:srgbClr val="0000FF"/>
              </a:buClr>
              <a:buSzTx/>
              <a:buFont typeface="Wingdings" panose="05000000000000000000" charset="0"/>
              <a:buNone/>
            </a:pPr>
            <a:r>
              <a:rPr lang="zh-CN" altLang="en-US" sz="1400" spc="150" dirty="0">
                <a:latin typeface="微软雅黑" panose="020B0503020204020204" pitchFamily="34" charset="-122"/>
                <a:sym typeface="+mn-ea"/>
              </a:rPr>
              <a:t>应急救援和防护措施？</a:t>
            </a:r>
            <a:endParaRPr lang="zh-CN" altLang="en-US" sz="1400" spc="150" dirty="0">
              <a:latin typeface="微软雅黑" panose="020B0503020204020204" pitchFamily="34" charset="-122"/>
              <a:sym typeface="+mn-ea"/>
            </a:endParaRPr>
          </a:p>
          <a:p>
            <a:pPr indent="0" algn="just">
              <a:lnSpc>
                <a:spcPct val="120000"/>
              </a:lnSpc>
              <a:buClr>
                <a:srgbClr val="0000FF"/>
              </a:buClr>
              <a:buSzTx/>
              <a:buFont typeface="Wingdings" panose="05000000000000000000" charset="0"/>
              <a:buNone/>
            </a:pPr>
            <a:r>
              <a:rPr lang="zh-CN" altLang="en-US" sz="1400" spc="150" dirty="0">
                <a:latin typeface="微软雅黑" panose="020B0503020204020204" pitchFamily="34" charset="-122"/>
                <a:sym typeface="+mn-ea"/>
              </a:rPr>
              <a:t>配备灭火器（不同火源配备相应的灭火器），消防栓、洗眼器、防护服、沙袋（堵截）、吸附材料等。</a:t>
            </a:r>
            <a:endParaRPr lang="zh-CN" altLang="en-US" sz="1400" spc="150" dirty="0">
              <a:latin typeface="微软雅黑" panose="020B0503020204020204" pitchFamily="34" charset="-122"/>
              <a:sym typeface="+mn-ea"/>
            </a:endParaRPr>
          </a:p>
          <a:p>
            <a:pPr indent="0" algn="just">
              <a:lnSpc>
                <a:spcPct val="120000"/>
              </a:lnSpc>
              <a:buClr>
                <a:srgbClr val="0000FF"/>
              </a:buClr>
              <a:buSzTx/>
              <a:buFont typeface="Wingdings" panose="05000000000000000000" charset="0"/>
              <a:buNone/>
            </a:pPr>
            <a:r>
              <a:rPr lang="zh-CN" altLang="en-US" sz="1400" spc="150" dirty="0">
                <a:latin typeface="微软雅黑" panose="020B0503020204020204" pitchFamily="34" charset="-122"/>
                <a:sym typeface="+mn-ea"/>
              </a:rPr>
              <a:t>实验室是安全事故发生的高危场所，除了加强对实验室的严格管理、规范操作人员的行为以外，配备充足的应急防护用品是保障实验室安全的基础，才能在事故发生时更好的保证实验人员的安全、减少事故损失。</a:t>
            </a:r>
            <a:r>
              <a:rPr lang="en-US" altLang="zh-CN" sz="1400" spc="150" dirty="0">
                <a:latin typeface="微软雅黑" panose="020B0503020204020204" pitchFamily="34" charset="-122"/>
                <a:sym typeface="+mn-ea"/>
              </a:rPr>
              <a:t>——</a:t>
            </a:r>
            <a:r>
              <a:rPr lang="zh-CN" altLang="en-US" sz="1400" spc="150" dirty="0">
                <a:latin typeface="微软雅黑" panose="020B0503020204020204" pitchFamily="34" charset="-122"/>
                <a:sym typeface="+mn-ea"/>
              </a:rPr>
              <a:t>实验室、廊道、楼梯间、危废暂存点和其他方便获得并使用的</a:t>
            </a:r>
            <a:r>
              <a:rPr lang="zh-CN" altLang="en-US" sz="1400" spc="150" dirty="0">
                <a:latin typeface="微软雅黑" panose="020B0503020204020204" pitchFamily="34" charset="-122"/>
                <a:sym typeface="+mn-ea"/>
              </a:rPr>
              <a:t>地方。</a:t>
            </a:r>
            <a:endParaRPr lang="zh-CN" altLang="en-US" sz="1400" spc="150" dirty="0">
              <a:latin typeface="微软雅黑" panose="020B0503020204020204" pitchFamily="34" charset="-122"/>
              <a:sym typeface="+mn-ea"/>
            </a:endParaRPr>
          </a:p>
          <a:p>
            <a:pPr indent="0" algn="just">
              <a:lnSpc>
                <a:spcPct val="120000"/>
              </a:lnSpc>
              <a:buClr>
                <a:srgbClr val="0000FF"/>
              </a:buClr>
              <a:buSzTx/>
              <a:buFont typeface="Wingdings" panose="05000000000000000000" charset="0"/>
              <a:buNone/>
            </a:pPr>
            <a:r>
              <a:rPr lang="en-US" altLang="zh-CN" sz="1400" spc="150" dirty="0">
                <a:latin typeface="微软雅黑" panose="020B0503020204020204" pitchFamily="34" charset="-122"/>
                <a:sym typeface="+mn-ea"/>
              </a:rPr>
              <a:t> </a:t>
            </a:r>
            <a:endParaRPr lang="zh-CN" altLang="en-US" sz="1400" spc="150" dirty="0">
              <a:solidFill>
                <a:schemeClr val="tx1"/>
              </a:solidFill>
              <a:latin typeface="微软雅黑" panose="020B0503020204020204" pitchFamily="34" charset="-122"/>
              <a:sym typeface="+mn-ea"/>
            </a:endParaRPr>
          </a:p>
        </p:txBody>
      </p:sp>
      <p:pic>
        <p:nvPicPr>
          <p:cNvPr id="8" name="图片 7"/>
          <p:cNvPicPr>
            <a:picLocks noChangeAspect="1"/>
          </p:cNvPicPr>
          <p:nvPr>
            <p:custDataLst>
              <p:tags r:id="rId1"/>
            </p:custDataLst>
          </p:nvPr>
        </p:nvPicPr>
        <p:blipFill>
          <a:blip r:embed="rId2"/>
          <a:stretch>
            <a:fillRect/>
          </a:stretch>
        </p:blipFill>
        <p:spPr>
          <a:xfrm>
            <a:off x="813435" y="2988310"/>
            <a:ext cx="3470910" cy="3789680"/>
          </a:xfrm>
          <a:prstGeom prst="rect">
            <a:avLst/>
          </a:prstGeom>
        </p:spPr>
      </p:pic>
      <p:pic>
        <p:nvPicPr>
          <p:cNvPr id="10" name="图片 9"/>
          <p:cNvPicPr>
            <a:picLocks noChangeAspect="1"/>
          </p:cNvPicPr>
          <p:nvPr/>
        </p:nvPicPr>
        <p:blipFill>
          <a:blip r:embed="rId3"/>
          <a:stretch>
            <a:fillRect/>
          </a:stretch>
        </p:blipFill>
        <p:spPr>
          <a:xfrm>
            <a:off x="4479925" y="3673475"/>
            <a:ext cx="1285875" cy="2571750"/>
          </a:xfrm>
          <a:prstGeom prst="rect">
            <a:avLst/>
          </a:prstGeom>
        </p:spPr>
      </p:pic>
      <p:pic>
        <p:nvPicPr>
          <p:cNvPr id="11" name="图片 10"/>
          <p:cNvPicPr>
            <a:picLocks noChangeAspect="1"/>
          </p:cNvPicPr>
          <p:nvPr/>
        </p:nvPicPr>
        <p:blipFill>
          <a:blip r:embed="rId4"/>
          <a:stretch>
            <a:fillRect/>
          </a:stretch>
        </p:blipFill>
        <p:spPr>
          <a:xfrm>
            <a:off x="7353935" y="3929380"/>
            <a:ext cx="4363085" cy="1908175"/>
          </a:xfrm>
          <a:prstGeom prst="rect">
            <a:avLst/>
          </a:prstGeom>
        </p:spPr>
      </p:pic>
      <p:pic>
        <p:nvPicPr>
          <p:cNvPr id="13" name="图片 12"/>
          <p:cNvPicPr>
            <a:picLocks noChangeAspect="1"/>
          </p:cNvPicPr>
          <p:nvPr/>
        </p:nvPicPr>
        <p:blipFill>
          <a:blip r:embed="rId5"/>
          <a:stretch>
            <a:fillRect/>
          </a:stretch>
        </p:blipFill>
        <p:spPr>
          <a:xfrm>
            <a:off x="5873115" y="3429000"/>
            <a:ext cx="1480820" cy="308229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0909734" cy="763588"/>
          </a:xfrm>
        </p:spPr>
        <p:txBody>
          <a:bodyPr/>
          <a:lstStyle/>
          <a:p>
            <a:r>
              <a:rPr lang="en-US" altLang="zh-CN" b="1" dirty="0" smtClean="0">
                <a:sym typeface="+mn-ea"/>
              </a:rPr>
              <a:t>3</a:t>
            </a:r>
            <a:r>
              <a:rPr lang="zh-CN" altLang="en-US" b="1" dirty="0" smtClean="0">
                <a:sym typeface="+mn-ea"/>
              </a:rPr>
              <a:t>、管理要点</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20" name="矩形 19"/>
          <p:cNvSpPr/>
          <p:nvPr/>
        </p:nvSpPr>
        <p:spPr>
          <a:xfrm>
            <a:off x="1085850" y="1082040"/>
            <a:ext cx="2411095" cy="429895"/>
          </a:xfrm>
          <a:prstGeom prst="rect">
            <a:avLst/>
          </a:prstGeom>
          <a:solidFill>
            <a:srgbClr val="99CCFF"/>
          </a:solidFill>
        </p:spPr>
        <p:txBody>
          <a:bodyPr wrap="square" rtlCol="0">
            <a:spAutoFit/>
          </a:bodyPr>
          <a:lstStyle/>
          <a:p>
            <a:pPr>
              <a:lnSpc>
                <a:spcPct val="100000"/>
              </a:lnSpc>
            </a:pPr>
            <a:r>
              <a:rPr lang="en-US" altLang="zh-CN" sz="2200" dirty="0" smtClean="0">
                <a:latin typeface="微软雅黑" panose="020B0503020204020204" pitchFamily="34" charset="-122"/>
                <a:ea typeface="微软雅黑" panose="020B0503020204020204" pitchFamily="34" charset="-122"/>
              </a:rPr>
              <a:t>4</a:t>
            </a:r>
            <a:r>
              <a:rPr lang="zh-CN" altLang="en-US"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信息公开制度</a:t>
            </a:r>
            <a:endParaRPr lang="zh-CN" altLang="en-US" sz="22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897890" y="1796415"/>
            <a:ext cx="10396855" cy="922020"/>
          </a:xfrm>
          <a:prstGeom prst="rect">
            <a:avLst/>
          </a:prstGeom>
          <a:noFill/>
        </p:spPr>
        <p:txBody>
          <a:bodyPr wrap="square" rtlCol="0" anchor="t">
            <a:spAutoFit/>
          </a:bodyPr>
          <a:lstStyle/>
          <a:p>
            <a:pPr marL="285750" indent="-285750">
              <a:buFont typeface="Wingdings" panose="05000000000000000000" charset="0"/>
              <a:buChar char="p"/>
            </a:pPr>
            <a:r>
              <a:rPr lang="zh-CN" altLang="en-US" dirty="0">
                <a:solidFill>
                  <a:srgbClr val="C00000"/>
                </a:solidFill>
              </a:rPr>
              <a:t>产生固体废物的单位，应当依法及时公开固体废物污染环境防治信息，主动接受社会监督</a:t>
            </a:r>
            <a:r>
              <a:rPr lang="en-US" altLang="zh-CN" dirty="0">
                <a:solidFill>
                  <a:srgbClr val="C00000"/>
                </a:solidFill>
              </a:rPr>
              <a:t>——</a:t>
            </a:r>
            <a:r>
              <a:rPr lang="zh-CN" altLang="en-US" dirty="0">
                <a:solidFill>
                  <a:srgbClr val="C00000"/>
                </a:solidFill>
                <a:sym typeface="+mn-ea"/>
              </a:rPr>
              <a:t>通过企业网站等途径依法公开当年危险废物污染环境防治信息。</a:t>
            </a:r>
            <a:endParaRPr lang="zh-CN" altLang="en-US" dirty="0">
              <a:solidFill>
                <a:srgbClr val="C00000"/>
              </a:solidFill>
            </a:endParaRPr>
          </a:p>
          <a:p>
            <a:pPr marL="285750" indent="-285750">
              <a:buFont typeface="Wingdings" panose="05000000000000000000" charset="0"/>
              <a:buChar char="p"/>
            </a:pPr>
            <a:endParaRPr lang="en-US" altLang="zh-CN" dirty="0">
              <a:solidFill>
                <a:srgbClr val="C00000"/>
              </a:solidFill>
            </a:endParaRPr>
          </a:p>
        </p:txBody>
      </p:sp>
      <p:sp>
        <p:nvSpPr>
          <p:cNvPr id="5" name="文本框 4"/>
          <p:cNvSpPr txBox="1"/>
          <p:nvPr/>
        </p:nvSpPr>
        <p:spPr>
          <a:xfrm>
            <a:off x="897890" y="2472690"/>
            <a:ext cx="10266045" cy="922020"/>
          </a:xfrm>
          <a:prstGeom prst="rect">
            <a:avLst/>
          </a:prstGeom>
          <a:noFill/>
        </p:spPr>
        <p:txBody>
          <a:bodyPr wrap="square" rtlCol="0" anchor="t">
            <a:spAutoFit/>
          </a:bodyPr>
          <a:lstStyle/>
          <a:p>
            <a:pPr marL="285750" indent="-285750">
              <a:buFont typeface="Wingdings" panose="05000000000000000000" charset="0"/>
              <a:buChar char="p"/>
            </a:pPr>
            <a:r>
              <a:rPr lang="zh-CN" altLang="en-US" dirty="0"/>
              <a:t>收集、利用、处置固体废物的单位，应当依法及时公开固体废物污染环境防治信息，主动接受社会监督</a:t>
            </a:r>
            <a:r>
              <a:rPr lang="en-US" altLang="zh-CN" dirty="0"/>
              <a:t>——</a:t>
            </a:r>
            <a:r>
              <a:rPr lang="zh-CN" altLang="en-US" dirty="0">
                <a:sym typeface="+mn-ea"/>
              </a:rPr>
              <a:t>通过企业网站等途径依法公开当年危险废物污染环境防治信息或向公众开放设施场所。</a:t>
            </a:r>
            <a:endParaRPr lang="zh-CN" altLang="en-US" dirty="0"/>
          </a:p>
          <a:p>
            <a:endParaRPr lang="zh-CN" altLang="en-US" dirty="0"/>
          </a:p>
        </p:txBody>
      </p:sp>
      <p:pic>
        <p:nvPicPr>
          <p:cNvPr id="8" name="图片 7"/>
          <p:cNvPicPr>
            <a:picLocks noChangeAspect="1"/>
          </p:cNvPicPr>
          <p:nvPr>
            <p:custDataLst>
              <p:tags r:id="rId1"/>
            </p:custDataLst>
          </p:nvPr>
        </p:nvPicPr>
        <p:blipFill>
          <a:blip r:embed="rId2"/>
          <a:stretch>
            <a:fillRect/>
          </a:stretch>
        </p:blipFill>
        <p:spPr>
          <a:xfrm>
            <a:off x="323850" y="3204210"/>
            <a:ext cx="3667760" cy="3401695"/>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custDataLst>
              <p:tags r:id="rId3"/>
            </p:custDataLst>
          </p:nvPr>
        </p:nvPicPr>
        <p:blipFill>
          <a:blip r:embed="rId4"/>
          <a:stretch>
            <a:fillRect/>
          </a:stretch>
        </p:blipFill>
        <p:spPr>
          <a:xfrm>
            <a:off x="4071620" y="3204210"/>
            <a:ext cx="3170555" cy="3422650"/>
          </a:xfrm>
          <a:prstGeom prst="rect">
            <a:avLst/>
          </a:prstGeom>
          <a:effectLst>
            <a:outerShdw blurRad="50800" dist="38100" dir="2700000" algn="tl" rotWithShape="0">
              <a:prstClr val="black">
                <a:alpha val="40000"/>
              </a:prstClr>
            </a:outerShdw>
          </a:effectLst>
        </p:spPr>
      </p:pic>
      <p:pic>
        <p:nvPicPr>
          <p:cNvPr id="100" name="图片 99"/>
          <p:cNvPicPr/>
          <p:nvPr/>
        </p:nvPicPr>
        <p:blipFill>
          <a:blip r:embed="rId5"/>
          <a:stretch>
            <a:fillRect/>
          </a:stretch>
        </p:blipFill>
        <p:spPr>
          <a:xfrm>
            <a:off x="7322185" y="3204210"/>
            <a:ext cx="4350385" cy="3444240"/>
          </a:xfrm>
          <a:prstGeom prst="rect">
            <a:avLst/>
          </a:prstGeom>
          <a:noFill/>
          <a:ln w="9525">
            <a:noFill/>
          </a:ln>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p:nvPr>
            <p:custDataLst>
              <p:tags r:id="rId1"/>
            </p:custDataLst>
          </p:nvPr>
        </p:nvSpPr>
        <p:spPr>
          <a:xfrm>
            <a:off x="3054985" y="1928495"/>
            <a:ext cx="6677025" cy="2212340"/>
          </a:xfrm>
          <a:prstGeom prst="rect">
            <a:avLst/>
          </a:prstGeom>
        </p:spPr>
        <p:txBody>
          <a:bodyPr vert="horz" wrap="square" lIns="0" tIns="0" rIns="0" bIns="0" rtlCol="0" anchor="b" anchorCtr="0">
            <a:normAutofit/>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4800"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汉仪旗黑-85S" panose="00020600040101010101" pitchFamily="18" charset="-122"/>
                <a:sym typeface="Arial" panose="020B0604020202020204" pitchFamily="34" charset="0"/>
              </a:defRPr>
            </a:lvl1pPr>
          </a:lstStyle>
          <a:p>
            <a:pPr marL="0" indent="0" algn="ctr">
              <a:lnSpc>
                <a:spcPct val="100000"/>
              </a:lnSpc>
              <a:spcBef>
                <a:spcPts val="0"/>
              </a:spcBef>
              <a:buSzPct val="100000"/>
              <a:buNone/>
            </a:pPr>
            <a:r>
              <a:rPr lang="zh-CN" altLang="en-US" sz="6000" spc="440" dirty="0">
                <a:solidFill>
                  <a:schemeClr val="dk1">
                    <a:lumMod val="85000"/>
                    <a:lumOff val="15000"/>
                  </a:schemeClr>
                </a:solidFill>
                <a:sym typeface="Arial" panose="020B0604020202020204" pitchFamily="34" charset="0"/>
              </a:rPr>
              <a:t>感谢聆听</a:t>
            </a:r>
            <a:r>
              <a:rPr lang="en-US" altLang="zh-CN" sz="6000" spc="440" dirty="0">
                <a:solidFill>
                  <a:schemeClr val="dk1">
                    <a:lumMod val="85000"/>
                    <a:lumOff val="15000"/>
                  </a:schemeClr>
                </a:solidFill>
                <a:sym typeface="Arial" panose="020B0604020202020204" pitchFamily="34" charset="0"/>
              </a:rPr>
              <a:t> </a:t>
            </a:r>
            <a:endParaRPr lang="en-US" altLang="zh-CN" sz="6000" spc="440" dirty="0">
              <a:solidFill>
                <a:schemeClr val="dk1">
                  <a:lumMod val="85000"/>
                  <a:lumOff val="15000"/>
                </a:schemeClr>
              </a:solidFill>
              <a:sym typeface="Arial" panose="020B0604020202020204" pitchFamily="34" charset="0"/>
            </a:endParaRPr>
          </a:p>
          <a:p>
            <a:pPr marL="0" indent="0" algn="ctr">
              <a:lnSpc>
                <a:spcPct val="100000"/>
              </a:lnSpc>
              <a:spcBef>
                <a:spcPts val="0"/>
              </a:spcBef>
              <a:buSzPct val="100000"/>
              <a:buNone/>
            </a:pPr>
            <a:r>
              <a:rPr lang="en-US" altLang="zh-CN" sz="6000" spc="440" dirty="0">
                <a:solidFill>
                  <a:schemeClr val="dk1">
                    <a:lumMod val="85000"/>
                    <a:lumOff val="15000"/>
                  </a:schemeClr>
                </a:solidFill>
                <a:sym typeface="Arial" panose="020B0604020202020204" pitchFamily="34" charset="0"/>
              </a:rPr>
              <a:t>           </a:t>
            </a:r>
            <a:r>
              <a:rPr lang="zh-CN" altLang="en-US" sz="6000" spc="440" dirty="0">
                <a:solidFill>
                  <a:schemeClr val="dk1">
                    <a:lumMod val="85000"/>
                    <a:lumOff val="15000"/>
                  </a:schemeClr>
                </a:solidFill>
                <a:sym typeface="Arial" panose="020B0604020202020204" pitchFamily="34" charset="0"/>
              </a:rPr>
              <a:t>欢迎提问</a:t>
            </a:r>
            <a:endParaRPr lang="zh-CN" altLang="en-US" sz="6000" spc="440" dirty="0">
              <a:solidFill>
                <a:schemeClr val="dk1">
                  <a:lumMod val="85000"/>
                  <a:lumOff val="15000"/>
                </a:schemeClr>
              </a:solidFill>
              <a:sym typeface="Arial" panose="020B060402020202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0435167" cy="763588"/>
          </a:xfrm>
        </p:spPr>
        <p:txBody>
          <a:bodyPr/>
          <a:lstStyle/>
          <a:p>
            <a:r>
              <a:rPr lang="en-US" altLang="zh-CN" b="1" dirty="0" smtClean="0"/>
              <a:t>1</a:t>
            </a:r>
            <a:r>
              <a:rPr lang="zh-CN" altLang="en-US" b="1" dirty="0" smtClean="0"/>
              <a:t>、固废基本概念</a:t>
            </a:r>
            <a:r>
              <a:rPr lang="en-US" altLang="zh-CN" b="1" dirty="0" smtClean="0"/>
              <a:t>——</a:t>
            </a:r>
            <a:r>
              <a:rPr lang="zh-CN" altLang="en-US" sz="2800" b="1" dirty="0" smtClean="0"/>
              <a:t>危险废物</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3" name="TextBox 2"/>
          <p:cNvSpPr txBox="1"/>
          <p:nvPr/>
        </p:nvSpPr>
        <p:spPr>
          <a:xfrm>
            <a:off x="904874" y="1320284"/>
            <a:ext cx="4381500" cy="369332"/>
          </a:xfrm>
          <a:prstGeom prst="rect">
            <a:avLst/>
          </a:prstGeom>
          <a:noFill/>
        </p:spPr>
        <p:txBody>
          <a:bodyPr wrap="square" rtlCol="0">
            <a:spAutoFit/>
          </a:bodyPr>
          <a:lstStyle/>
          <a:p>
            <a:r>
              <a:rPr lang="zh-CN" altLang="en-US" dirty="0" smtClean="0">
                <a:solidFill>
                  <a:srgbClr val="C00000"/>
                </a:solidFill>
              </a:rPr>
              <a:t>生产</a:t>
            </a:r>
            <a:r>
              <a:rPr lang="zh-CN" altLang="en-US" dirty="0" smtClean="0">
                <a:solidFill>
                  <a:srgbClr val="C00000"/>
                </a:solidFill>
              </a:rPr>
              <a:t>中常见的危险废物都有哪些？</a:t>
            </a:r>
            <a:endParaRPr lang="zh-CN" altLang="en-US" dirty="0">
              <a:solidFill>
                <a:srgbClr val="C00000"/>
              </a:solidFill>
            </a:endParaRPr>
          </a:p>
        </p:txBody>
      </p:sp>
      <p:sp>
        <p:nvSpPr>
          <p:cNvPr id="6" name="TextBox 5"/>
          <p:cNvSpPr txBox="1"/>
          <p:nvPr/>
        </p:nvSpPr>
        <p:spPr>
          <a:xfrm>
            <a:off x="576261" y="2026861"/>
            <a:ext cx="5038725" cy="3170099"/>
          </a:xfrm>
          <a:prstGeom prst="rect">
            <a:avLst/>
          </a:prstGeom>
          <a:noFill/>
        </p:spPr>
        <p:txBody>
          <a:bodyPr wrap="square" rtlCol="0">
            <a:spAutoFit/>
          </a:bodyPr>
          <a:lstStyle/>
          <a:p>
            <a:pPr marL="285750" indent="-285750">
              <a:buFont typeface="Wingdings" panose="05000000000000000000" pitchFamily="2" charset="2"/>
              <a:buChar char="u"/>
            </a:pPr>
            <a:r>
              <a:rPr lang="zh-CN" altLang="en-US" sz="2000" dirty="0"/>
              <a:t>废矿物油及沾染油品包装物  </a:t>
            </a:r>
            <a:endParaRPr lang="en-US" altLang="zh-CN" sz="2000" dirty="0"/>
          </a:p>
          <a:p>
            <a:pPr marL="285750" indent="-285750">
              <a:buFont typeface="Wingdings" panose="05000000000000000000" pitchFamily="2" charset="2"/>
              <a:buChar char="u"/>
            </a:pPr>
            <a:r>
              <a:rPr lang="zh-CN" altLang="en-US" sz="2000" dirty="0"/>
              <a:t>烃</a:t>
            </a:r>
            <a:r>
              <a:rPr lang="en-US" altLang="zh-CN" sz="2000" dirty="0"/>
              <a:t>/</a:t>
            </a:r>
            <a:r>
              <a:rPr lang="zh-CN" altLang="en-US" sz="2000" dirty="0"/>
              <a:t>水、油</a:t>
            </a:r>
            <a:r>
              <a:rPr lang="en-US" altLang="zh-CN" sz="2000" dirty="0"/>
              <a:t>/</a:t>
            </a:r>
            <a:r>
              <a:rPr lang="zh-CN" altLang="en-US" sz="2000" dirty="0"/>
              <a:t>水混合物，乳化</a:t>
            </a:r>
            <a:r>
              <a:rPr lang="zh-CN" altLang="en-US" sz="2000" dirty="0" smtClean="0"/>
              <a:t>液</a:t>
            </a:r>
            <a:endParaRPr lang="en-US" altLang="zh-CN" sz="2000" dirty="0"/>
          </a:p>
          <a:p>
            <a:pPr marL="285750" indent="-285750">
              <a:buFont typeface="Wingdings" panose="05000000000000000000" pitchFamily="2" charset="2"/>
              <a:buChar char="u"/>
            </a:pPr>
            <a:r>
              <a:rPr lang="zh-CN" altLang="en-US" sz="2000" dirty="0"/>
              <a:t>精（蒸）馏残</a:t>
            </a:r>
            <a:r>
              <a:rPr lang="zh-CN" altLang="en-US" sz="2000" dirty="0" smtClean="0"/>
              <a:t>渣</a:t>
            </a:r>
            <a:endParaRPr lang="en-US" altLang="zh-CN" sz="2000" dirty="0"/>
          </a:p>
          <a:p>
            <a:pPr marL="285750" indent="-285750">
              <a:buFont typeface="Wingdings" panose="05000000000000000000" pitchFamily="2" charset="2"/>
              <a:buChar char="u"/>
            </a:pPr>
            <a:r>
              <a:rPr lang="zh-CN" altLang="en-US" sz="2000" dirty="0"/>
              <a:t>电镀工序产生的滤渣、槽液及污</a:t>
            </a:r>
            <a:r>
              <a:rPr lang="zh-CN" altLang="en-US" sz="2000" dirty="0" smtClean="0"/>
              <a:t>泥</a:t>
            </a:r>
            <a:endParaRPr lang="en-US" altLang="zh-CN" sz="2000" dirty="0"/>
          </a:p>
          <a:p>
            <a:pPr marL="285750" indent="-285750">
              <a:buFont typeface="Wingdings" panose="05000000000000000000" pitchFamily="2" charset="2"/>
              <a:buChar char="u"/>
            </a:pPr>
            <a:r>
              <a:rPr lang="zh-CN" altLang="en-US" sz="2000" dirty="0"/>
              <a:t>垃圾焚烧飞</a:t>
            </a:r>
            <a:r>
              <a:rPr lang="zh-CN" altLang="en-US" sz="2000" dirty="0" smtClean="0"/>
              <a:t>灰</a:t>
            </a:r>
            <a:endParaRPr lang="en-US" altLang="zh-CN" sz="2000" dirty="0"/>
          </a:p>
          <a:p>
            <a:pPr marL="285750" indent="-285750">
              <a:buFont typeface="Wingdings" panose="05000000000000000000" pitchFamily="2" charset="2"/>
              <a:buChar char="u"/>
            </a:pPr>
            <a:r>
              <a:rPr lang="zh-CN" altLang="en-US" sz="2000" dirty="0"/>
              <a:t>废酸</a:t>
            </a:r>
            <a:r>
              <a:rPr lang="zh-CN" altLang="en-US" sz="2000" dirty="0" smtClean="0"/>
              <a:t>碱</a:t>
            </a:r>
            <a:endParaRPr lang="en-US" altLang="zh-CN" sz="2000" dirty="0"/>
          </a:p>
          <a:p>
            <a:pPr marL="285750" indent="-285750">
              <a:buFont typeface="Wingdings" panose="05000000000000000000" pitchFamily="2" charset="2"/>
              <a:buChar char="u"/>
            </a:pPr>
            <a:r>
              <a:rPr lang="zh-CN" altLang="en-US" sz="2000" dirty="0"/>
              <a:t>含重金属废物（铅、铬、汞、铍、铜、等</a:t>
            </a:r>
            <a:r>
              <a:rPr lang="zh-CN" altLang="en-US" sz="2000" dirty="0" smtClean="0"/>
              <a:t>）</a:t>
            </a:r>
            <a:endParaRPr lang="en-US" altLang="zh-CN" sz="2000" dirty="0"/>
          </a:p>
          <a:p>
            <a:pPr marL="285750" indent="-285750">
              <a:buFont typeface="Wingdings" panose="05000000000000000000" pitchFamily="2" charset="2"/>
              <a:buChar char="u"/>
            </a:pPr>
            <a:r>
              <a:rPr lang="zh-CN" altLang="en-US" sz="2000" dirty="0"/>
              <a:t>废活性</a:t>
            </a:r>
            <a:r>
              <a:rPr lang="zh-CN" altLang="en-US" sz="2000" dirty="0" smtClean="0"/>
              <a:t>炭（烟气、</a:t>
            </a:r>
            <a:r>
              <a:rPr lang="en-US" altLang="zh-CN" sz="2000" dirty="0" smtClean="0"/>
              <a:t>VOCs</a:t>
            </a:r>
            <a:r>
              <a:rPr lang="zh-CN" altLang="en-US" sz="2000" dirty="0" smtClean="0"/>
              <a:t>治理）</a:t>
            </a:r>
            <a:endParaRPr lang="en-US" altLang="zh-CN" sz="2000" dirty="0"/>
          </a:p>
          <a:p>
            <a:pPr marL="285750" indent="-285750">
              <a:buFont typeface="Wingdings" panose="05000000000000000000" pitchFamily="2" charset="2"/>
              <a:buChar char="u"/>
            </a:pPr>
            <a:r>
              <a:rPr lang="zh-CN" altLang="en-US" sz="2000" dirty="0"/>
              <a:t>实验室产出具有危险特性的废物</a:t>
            </a:r>
            <a:endParaRPr lang="en-US" altLang="zh-CN" sz="2000" dirty="0"/>
          </a:p>
        </p:txBody>
      </p:sp>
      <p:pic>
        <p:nvPicPr>
          <p:cNvPr id="307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10835"/>
          <a:stretch>
            <a:fillRect/>
          </a:stretch>
        </p:blipFill>
        <p:spPr bwMode="auto">
          <a:xfrm>
            <a:off x="9002166" y="1320284"/>
            <a:ext cx="1835161" cy="211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3593" y="3462601"/>
            <a:ext cx="2539048" cy="194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3593" y="1309890"/>
            <a:ext cx="2518958" cy="2132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179"/>
          <a:stretch>
            <a:fillRect/>
          </a:stretch>
        </p:blipFill>
        <p:spPr bwMode="auto">
          <a:xfrm>
            <a:off x="9021216" y="3462600"/>
            <a:ext cx="1835161" cy="194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7864555" y="2995136"/>
            <a:ext cx="1107996" cy="369332"/>
          </a:xfrm>
          <a:prstGeom prst="rect">
            <a:avLst/>
          </a:prstGeom>
        </p:spPr>
        <p:txBody>
          <a:bodyPr wrap="none">
            <a:spAutoFit/>
          </a:bodyPr>
          <a:lstStyle/>
          <a:p>
            <a:r>
              <a:rPr lang="zh-CN" altLang="en-US" b="1" dirty="0" smtClean="0">
                <a:solidFill>
                  <a:schemeClr val="bg1"/>
                </a:solidFill>
              </a:rPr>
              <a:t>废矿物油</a:t>
            </a:r>
            <a:endParaRPr lang="en-US" altLang="zh-CN" b="1" dirty="0">
              <a:solidFill>
                <a:schemeClr val="bg1"/>
              </a:solidFill>
            </a:endParaRPr>
          </a:p>
        </p:txBody>
      </p:sp>
      <p:sp>
        <p:nvSpPr>
          <p:cNvPr id="13" name="矩形 12"/>
          <p:cNvSpPr/>
          <p:nvPr/>
        </p:nvSpPr>
        <p:spPr>
          <a:xfrm>
            <a:off x="9509533" y="3027997"/>
            <a:ext cx="1346844" cy="369332"/>
          </a:xfrm>
          <a:prstGeom prst="rect">
            <a:avLst/>
          </a:prstGeom>
        </p:spPr>
        <p:txBody>
          <a:bodyPr wrap="none">
            <a:spAutoFit/>
          </a:bodyPr>
          <a:lstStyle/>
          <a:p>
            <a:r>
              <a:rPr lang="zh-CN" altLang="en-US" b="1" dirty="0" smtClean="0">
                <a:solidFill>
                  <a:schemeClr val="bg1"/>
                </a:solidFill>
              </a:rPr>
              <a:t>实验室废液</a:t>
            </a:r>
            <a:endParaRPr lang="en-US" altLang="zh-CN" b="1" dirty="0">
              <a:solidFill>
                <a:schemeClr val="bg1"/>
              </a:solidFill>
            </a:endParaRPr>
          </a:p>
        </p:txBody>
      </p:sp>
      <p:sp>
        <p:nvSpPr>
          <p:cNvPr id="14" name="矩形 13"/>
          <p:cNvSpPr/>
          <p:nvPr/>
        </p:nvSpPr>
        <p:spPr>
          <a:xfrm>
            <a:off x="7864555" y="5004913"/>
            <a:ext cx="1114408" cy="369332"/>
          </a:xfrm>
          <a:prstGeom prst="rect">
            <a:avLst/>
          </a:prstGeom>
        </p:spPr>
        <p:txBody>
          <a:bodyPr wrap="none">
            <a:spAutoFit/>
          </a:bodyPr>
          <a:lstStyle/>
          <a:p>
            <a:r>
              <a:rPr lang="zh-CN" altLang="en-US" b="1" dirty="0" smtClean="0">
                <a:solidFill>
                  <a:schemeClr val="bg1"/>
                </a:solidFill>
              </a:rPr>
              <a:t>蒸馏釜残</a:t>
            </a:r>
            <a:endParaRPr lang="en-US" altLang="zh-CN" b="1" dirty="0">
              <a:solidFill>
                <a:schemeClr val="bg1"/>
              </a:solidFill>
            </a:endParaRPr>
          </a:p>
        </p:txBody>
      </p:sp>
      <p:sp>
        <p:nvSpPr>
          <p:cNvPr id="15" name="矩形 14"/>
          <p:cNvSpPr/>
          <p:nvPr/>
        </p:nvSpPr>
        <p:spPr>
          <a:xfrm>
            <a:off x="9490483" y="5004913"/>
            <a:ext cx="1346844" cy="369332"/>
          </a:xfrm>
          <a:prstGeom prst="rect">
            <a:avLst/>
          </a:prstGeom>
        </p:spPr>
        <p:txBody>
          <a:bodyPr wrap="none">
            <a:spAutoFit/>
          </a:bodyPr>
          <a:lstStyle/>
          <a:p>
            <a:r>
              <a:rPr lang="zh-CN" altLang="en-US" b="1" dirty="0" smtClean="0">
                <a:solidFill>
                  <a:schemeClr val="bg1"/>
                </a:solidFill>
              </a:rPr>
              <a:t>废弃活性炭</a:t>
            </a:r>
            <a:endParaRPr lang="en-US" altLang="zh-CN" b="1" dirty="0">
              <a:solidFill>
                <a:schemeClr val="bg1"/>
              </a:solidFill>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0435167" cy="763588"/>
          </a:xfrm>
        </p:spPr>
        <p:txBody>
          <a:bodyPr/>
          <a:lstStyle/>
          <a:p>
            <a:r>
              <a:rPr lang="en-US" altLang="zh-CN" b="1" dirty="0" smtClean="0"/>
              <a:t>1</a:t>
            </a:r>
            <a:r>
              <a:rPr lang="zh-CN" altLang="en-US" b="1" dirty="0" smtClean="0"/>
              <a:t>、固废基本概念</a:t>
            </a:r>
            <a:r>
              <a:rPr lang="en-US" altLang="zh-CN" b="1" dirty="0" smtClean="0"/>
              <a:t>——</a:t>
            </a:r>
            <a:r>
              <a:rPr lang="zh-CN" altLang="en-US" sz="2800" b="1" dirty="0" smtClean="0"/>
              <a:t>危险废物</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3" name="TextBox 2"/>
          <p:cNvSpPr txBox="1"/>
          <p:nvPr/>
        </p:nvSpPr>
        <p:spPr>
          <a:xfrm>
            <a:off x="904874" y="1320284"/>
            <a:ext cx="4381500" cy="369332"/>
          </a:xfrm>
          <a:prstGeom prst="rect">
            <a:avLst/>
          </a:prstGeom>
          <a:noFill/>
        </p:spPr>
        <p:txBody>
          <a:bodyPr wrap="square" rtlCol="0">
            <a:spAutoFit/>
          </a:bodyPr>
          <a:lstStyle/>
          <a:p>
            <a:r>
              <a:rPr lang="zh-CN" altLang="en-US" dirty="0" smtClean="0">
                <a:solidFill>
                  <a:srgbClr val="C00000"/>
                </a:solidFill>
              </a:rPr>
              <a:t>危险废物治理方式有哪些呢</a:t>
            </a:r>
            <a:endParaRPr lang="zh-CN" altLang="en-US" dirty="0">
              <a:solidFill>
                <a:srgbClr val="C00000"/>
              </a:solidFill>
            </a:endParaRPr>
          </a:p>
        </p:txBody>
      </p:sp>
      <p:sp>
        <p:nvSpPr>
          <p:cNvPr id="6" name="TextBox 5"/>
          <p:cNvSpPr txBox="1"/>
          <p:nvPr/>
        </p:nvSpPr>
        <p:spPr>
          <a:xfrm>
            <a:off x="6880860" y="2306320"/>
            <a:ext cx="4131945" cy="3169285"/>
          </a:xfrm>
          <a:prstGeom prst="rect">
            <a:avLst/>
          </a:prstGeom>
          <a:noFill/>
        </p:spPr>
        <p:txBody>
          <a:bodyPr wrap="square" rtlCol="0">
            <a:spAutoFit/>
          </a:bodyPr>
          <a:lstStyle/>
          <a:p>
            <a:pPr marL="285750" indent="-285750">
              <a:buFont typeface="Wingdings" panose="05000000000000000000" pitchFamily="2" charset="2"/>
              <a:buChar char="u"/>
            </a:pPr>
            <a:r>
              <a:rPr lang="zh-CN" altLang="en-US" sz="2000" dirty="0" smtClean="0"/>
              <a:t>焚烧处置（具有一定热值，易被烧毁的废物）</a:t>
            </a:r>
            <a:endParaRPr lang="zh-CN" altLang="en-US" sz="2000" dirty="0" smtClean="0"/>
          </a:p>
          <a:p>
            <a:pPr marL="285750" indent="-285750">
              <a:buFont typeface="Wingdings" panose="05000000000000000000" pitchFamily="2" charset="2"/>
              <a:buChar char="u"/>
            </a:pPr>
            <a:r>
              <a:rPr lang="zh-CN" altLang="en-US" sz="2000" dirty="0"/>
              <a:t>水泥</a:t>
            </a:r>
            <a:r>
              <a:rPr lang="zh-CN" altLang="en-US" sz="2000" dirty="0" smtClean="0"/>
              <a:t>窑协同处置</a:t>
            </a:r>
            <a:endParaRPr lang="en-US" altLang="zh-CN" sz="2000" dirty="0" smtClean="0"/>
          </a:p>
          <a:p>
            <a:pPr marL="285750" indent="-285750">
              <a:buFont typeface="Wingdings" panose="05000000000000000000" pitchFamily="2" charset="2"/>
              <a:buChar char="u"/>
            </a:pPr>
            <a:r>
              <a:rPr lang="zh-CN" altLang="en-US" sz="2000" dirty="0" smtClean="0"/>
              <a:t>物理化学处置（废酸碱、废乳化液、有机废液）</a:t>
            </a:r>
            <a:endParaRPr lang="en-US" altLang="zh-CN" sz="2000" dirty="0" smtClean="0"/>
          </a:p>
          <a:p>
            <a:pPr marL="285750" indent="-285750">
              <a:buFont typeface="Wingdings" panose="05000000000000000000" pitchFamily="2" charset="2"/>
              <a:buChar char="u"/>
            </a:pPr>
            <a:r>
              <a:rPr lang="zh-CN" altLang="en-US" sz="2000" dirty="0" smtClean="0"/>
              <a:t>填埋处置（不易被烧毁、常规手段无法处置）</a:t>
            </a:r>
            <a:endParaRPr lang="en-US" altLang="zh-CN" sz="2000" dirty="0" smtClean="0"/>
          </a:p>
          <a:p>
            <a:pPr marL="285750" indent="-285750">
              <a:buFont typeface="Wingdings" panose="05000000000000000000" pitchFamily="2" charset="2"/>
              <a:buChar char="u"/>
            </a:pPr>
            <a:r>
              <a:rPr lang="zh-CN" altLang="en-US" sz="2000" dirty="0" smtClean="0"/>
              <a:t>综合利用（酸碱再生、溶剂回收、回收催化剂组分、废油再提炼等）</a:t>
            </a:r>
            <a:endParaRPr lang="en-US" altLang="zh-CN" sz="2000" dirty="0"/>
          </a:p>
          <a:p>
            <a:endParaRPr lang="en-US" altLang="zh-CN" sz="2000" dirty="0"/>
          </a:p>
        </p:txBody>
      </p:sp>
      <p:sp>
        <p:nvSpPr>
          <p:cNvPr id="13" name="矩形 12"/>
          <p:cNvSpPr/>
          <p:nvPr/>
        </p:nvSpPr>
        <p:spPr>
          <a:xfrm>
            <a:off x="9509533" y="3027997"/>
            <a:ext cx="1346844" cy="369332"/>
          </a:xfrm>
          <a:prstGeom prst="rect">
            <a:avLst/>
          </a:prstGeom>
        </p:spPr>
        <p:txBody>
          <a:bodyPr wrap="none">
            <a:spAutoFit/>
          </a:bodyPr>
          <a:lstStyle/>
          <a:p>
            <a:r>
              <a:rPr lang="zh-CN" altLang="en-US" b="1" dirty="0" smtClean="0">
                <a:solidFill>
                  <a:schemeClr val="bg1"/>
                </a:solidFill>
              </a:rPr>
              <a:t>实验室废液</a:t>
            </a:r>
            <a:endParaRPr lang="en-US" altLang="zh-CN" b="1" dirty="0">
              <a:solidFill>
                <a:schemeClr val="bg1"/>
              </a:solidFill>
            </a:endParaRPr>
          </a:p>
        </p:txBody>
      </p:sp>
      <p:sp>
        <p:nvSpPr>
          <p:cNvPr id="14" name="矩形 13"/>
          <p:cNvSpPr/>
          <p:nvPr>
            <p:custDataLst>
              <p:tags r:id="rId1"/>
            </p:custDataLst>
          </p:nvPr>
        </p:nvSpPr>
        <p:spPr>
          <a:xfrm>
            <a:off x="7864555" y="5004913"/>
            <a:ext cx="1114408" cy="369332"/>
          </a:xfrm>
          <a:prstGeom prst="rect">
            <a:avLst/>
          </a:prstGeom>
        </p:spPr>
        <p:txBody>
          <a:bodyPr wrap="none">
            <a:spAutoFit/>
          </a:bodyPr>
          <a:lstStyle/>
          <a:p>
            <a:r>
              <a:rPr lang="zh-CN" altLang="en-US" b="1" dirty="0" smtClean="0">
                <a:solidFill>
                  <a:schemeClr val="bg1"/>
                </a:solidFill>
              </a:rPr>
              <a:t>蒸馏釜残</a:t>
            </a:r>
            <a:endParaRPr lang="en-US" altLang="zh-CN" b="1" dirty="0">
              <a:solidFill>
                <a:schemeClr val="bg1"/>
              </a:solidFill>
            </a:endParaRPr>
          </a:p>
        </p:txBody>
      </p:sp>
      <p:sp>
        <p:nvSpPr>
          <p:cNvPr id="15" name="矩形 14"/>
          <p:cNvSpPr/>
          <p:nvPr/>
        </p:nvSpPr>
        <p:spPr>
          <a:xfrm>
            <a:off x="9490483" y="5004913"/>
            <a:ext cx="1346844" cy="369332"/>
          </a:xfrm>
          <a:prstGeom prst="rect">
            <a:avLst/>
          </a:prstGeom>
        </p:spPr>
        <p:txBody>
          <a:bodyPr wrap="none">
            <a:spAutoFit/>
          </a:bodyPr>
          <a:lstStyle/>
          <a:p>
            <a:r>
              <a:rPr lang="zh-CN" altLang="en-US" b="1" dirty="0" smtClean="0">
                <a:solidFill>
                  <a:schemeClr val="bg1"/>
                </a:solidFill>
              </a:rPr>
              <a:t>废弃活性炭</a:t>
            </a:r>
            <a:endParaRPr lang="en-US" altLang="zh-CN" b="1" dirty="0">
              <a:solidFill>
                <a:schemeClr val="bg1"/>
              </a:solidFill>
            </a:endParaRPr>
          </a:p>
        </p:txBody>
      </p:sp>
      <p:sp>
        <p:nvSpPr>
          <p:cNvPr id="5" name="矩形 4"/>
          <p:cNvSpPr/>
          <p:nvPr/>
        </p:nvSpPr>
        <p:spPr>
          <a:xfrm>
            <a:off x="904925" y="5460565"/>
            <a:ext cx="9924365" cy="1198880"/>
          </a:xfrm>
          <a:prstGeom prst="rect">
            <a:avLst/>
          </a:prstGeom>
        </p:spPr>
        <p:txBody>
          <a:bodyPr wrap="square">
            <a:spAutoFit/>
          </a:bodyPr>
          <a:lstStyle/>
          <a:p>
            <a:pPr marL="285750" indent="-285750">
              <a:buFont typeface="Wingdings" panose="05000000000000000000" pitchFamily="2" charset="2"/>
              <a:buChar char="ü"/>
            </a:pPr>
            <a:r>
              <a:rPr lang="zh-CN" altLang="zh-CN" dirty="0" smtClean="0"/>
              <a:t>近</a:t>
            </a:r>
            <a:r>
              <a:rPr lang="zh-CN" altLang="en-US" dirty="0"/>
              <a:t>两</a:t>
            </a:r>
            <a:r>
              <a:rPr lang="zh-CN" altLang="zh-CN" dirty="0" smtClean="0"/>
              <a:t>年</a:t>
            </a:r>
            <a:r>
              <a:rPr lang="zh-CN" altLang="zh-CN" dirty="0"/>
              <a:t>，国家</a:t>
            </a:r>
            <a:r>
              <a:rPr lang="zh-CN" altLang="zh-CN" dirty="0" smtClean="0"/>
              <a:t>在危</a:t>
            </a:r>
            <a:r>
              <a:rPr lang="zh-CN" altLang="zh-CN" dirty="0"/>
              <a:t>险废物整治方面，分别出台</a:t>
            </a:r>
            <a:r>
              <a:rPr lang="zh-CN" altLang="zh-CN" dirty="0" smtClean="0"/>
              <a:t>了《</a:t>
            </a:r>
            <a:r>
              <a:rPr lang="zh-CN" altLang="zh-CN" dirty="0"/>
              <a:t>全国危险废物专项整治三年行动实施方案》（环办固体函〔</a:t>
            </a:r>
            <a:r>
              <a:rPr lang="en-US" altLang="zh-CN" dirty="0"/>
              <a:t>2020</a:t>
            </a:r>
            <a:r>
              <a:rPr lang="zh-CN" altLang="zh-CN" dirty="0"/>
              <a:t>〕</a:t>
            </a:r>
            <a:r>
              <a:rPr lang="en-US" altLang="zh-CN" dirty="0"/>
              <a:t>270</a:t>
            </a:r>
            <a:r>
              <a:rPr lang="zh-CN" altLang="zh-CN" dirty="0"/>
              <a:t>号）、《强化危险废物监管和利用处置能力改革实施方案》（国办函〔</a:t>
            </a:r>
            <a:r>
              <a:rPr lang="en-US" altLang="zh-CN" dirty="0"/>
              <a:t>2021</a:t>
            </a:r>
            <a:r>
              <a:rPr lang="zh-CN" altLang="zh-CN" dirty="0"/>
              <a:t>〕</a:t>
            </a:r>
            <a:r>
              <a:rPr lang="en-US" altLang="zh-CN" dirty="0"/>
              <a:t>47</a:t>
            </a:r>
            <a:r>
              <a:rPr lang="zh-CN" altLang="zh-CN" dirty="0"/>
              <a:t>号）等政策文件，提出了更为精细化的工作要</a:t>
            </a:r>
            <a:r>
              <a:rPr lang="zh-CN" altLang="zh-CN" dirty="0" smtClean="0"/>
              <a:t>求</a:t>
            </a:r>
            <a:r>
              <a:rPr lang="zh-CN" altLang="en-US" dirty="0" smtClean="0"/>
              <a:t>。</a:t>
            </a:r>
            <a:endParaRPr lang="en-US" altLang="zh-CN" dirty="0" smtClean="0"/>
          </a:p>
          <a:p>
            <a:pPr marL="285750" indent="-285750">
              <a:buFont typeface="Wingdings" panose="05000000000000000000" pitchFamily="2" charset="2"/>
              <a:buChar char="ü"/>
            </a:pPr>
            <a:endParaRPr lang="zh-CN" altLang="zh-CN" dirty="0"/>
          </a:p>
        </p:txBody>
      </p:sp>
      <p:pic>
        <p:nvPicPr>
          <p:cNvPr id="100" name="图片 99"/>
          <p:cNvPicPr/>
          <p:nvPr>
            <p:custDataLst>
              <p:tags r:id="rId2"/>
            </p:custDataLst>
          </p:nvPr>
        </p:nvPicPr>
        <p:blipFill>
          <a:blip r:embed="rId3"/>
          <a:stretch>
            <a:fillRect/>
          </a:stretch>
        </p:blipFill>
        <p:spPr>
          <a:xfrm>
            <a:off x="1000760" y="1904365"/>
            <a:ext cx="2507615" cy="1492885"/>
          </a:xfrm>
          <a:prstGeom prst="rect">
            <a:avLst/>
          </a:prstGeom>
          <a:noFill/>
          <a:ln w="9525">
            <a:noFill/>
          </a:ln>
        </p:spPr>
      </p:pic>
      <p:pic>
        <p:nvPicPr>
          <p:cNvPr id="101" name="图片 100"/>
          <p:cNvPicPr/>
          <p:nvPr/>
        </p:nvPicPr>
        <p:blipFill>
          <a:blip r:embed="rId4"/>
          <a:stretch>
            <a:fillRect/>
          </a:stretch>
        </p:blipFill>
        <p:spPr>
          <a:xfrm>
            <a:off x="3780155" y="1904365"/>
            <a:ext cx="2632075" cy="1492885"/>
          </a:xfrm>
          <a:prstGeom prst="rect">
            <a:avLst/>
          </a:prstGeom>
          <a:noFill/>
          <a:ln w="9525">
            <a:noFill/>
          </a:ln>
        </p:spPr>
      </p:pic>
      <p:pic>
        <p:nvPicPr>
          <p:cNvPr id="102" name="图片 101"/>
          <p:cNvPicPr/>
          <p:nvPr/>
        </p:nvPicPr>
        <p:blipFill>
          <a:blip r:embed="rId5"/>
          <a:stretch>
            <a:fillRect/>
          </a:stretch>
        </p:blipFill>
        <p:spPr>
          <a:xfrm>
            <a:off x="1000760" y="3565525"/>
            <a:ext cx="2507615" cy="1541145"/>
          </a:xfrm>
          <a:prstGeom prst="rect">
            <a:avLst/>
          </a:prstGeom>
          <a:noFill/>
          <a:ln w="9525">
            <a:noFill/>
          </a:ln>
        </p:spPr>
      </p:pic>
      <p:pic>
        <p:nvPicPr>
          <p:cNvPr id="103" name="图片 102"/>
          <p:cNvPicPr/>
          <p:nvPr/>
        </p:nvPicPr>
        <p:blipFill>
          <a:blip r:embed="rId6"/>
          <a:stretch>
            <a:fillRect/>
          </a:stretch>
        </p:blipFill>
        <p:spPr>
          <a:xfrm>
            <a:off x="3780155" y="3562350"/>
            <a:ext cx="2632075" cy="1537335"/>
          </a:xfrm>
          <a:prstGeom prst="rect">
            <a:avLst/>
          </a:prstGeom>
          <a:noFill/>
          <a:ln w="9525">
            <a:noFill/>
          </a:ln>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298580" y="130629"/>
            <a:ext cx="1026367" cy="933061"/>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8" name="Shape 1865"/>
          <p:cNvSpPr/>
          <p:nvPr/>
        </p:nvSpPr>
        <p:spPr>
          <a:xfrm>
            <a:off x="4680809" y="1779745"/>
            <a:ext cx="4391001" cy="473271"/>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defRPr sz="1800">
                <a:solidFill>
                  <a:srgbClr val="000000"/>
                </a:solidFill>
              </a:defRPr>
            </a:pPr>
            <a:r>
              <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危废管理相关政策体系</a:t>
            </a:r>
            <a:endPar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grpSp>
        <p:nvGrpSpPr>
          <p:cNvPr id="21" name="组合 20"/>
          <p:cNvGrpSpPr/>
          <p:nvPr/>
        </p:nvGrpSpPr>
        <p:grpSpPr>
          <a:xfrm>
            <a:off x="463465" y="438198"/>
            <a:ext cx="2125272" cy="2125272"/>
            <a:chOff x="4975307" y="1637021"/>
            <a:chExt cx="2125272" cy="2125272"/>
          </a:xfrm>
        </p:grpSpPr>
        <p:sp>
          <p:nvSpPr>
            <p:cNvPr id="22" name="椭圆 21"/>
            <p:cNvSpPr/>
            <p:nvPr/>
          </p:nvSpPr>
          <p:spPr>
            <a:xfrm>
              <a:off x="4975307" y="1637021"/>
              <a:ext cx="2125272" cy="2125272"/>
            </a:xfrm>
            <a:prstGeom prst="ellipse">
              <a:avLst/>
            </a:prstGeom>
            <a:solidFill>
              <a:srgbClr val="436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1"/>
            <p:cNvSpPr txBox="1"/>
            <p:nvPr/>
          </p:nvSpPr>
          <p:spPr>
            <a:xfrm>
              <a:off x="5381353" y="2065273"/>
              <a:ext cx="1313180" cy="769441"/>
            </a:xfrm>
            <a:prstGeom prst="rect">
              <a:avLst/>
            </a:prstGeom>
            <a:noFill/>
          </p:spPr>
          <p:txBody>
            <a:bodyPr wrap="none" rtlCol="0">
              <a:spAutoFit/>
            </a:bodyPr>
            <a:lstStyle/>
            <a:p>
              <a:r>
                <a:rPr lang="zh-CN" altLang="en-US" sz="4400" dirty="0">
                  <a:solidFill>
                    <a:schemeClr val="bg1"/>
                  </a:solidFill>
                  <a:latin typeface="微软雅黑" panose="020B0503020204020204" pitchFamily="34" charset="-122"/>
                  <a:ea typeface="微软雅黑" panose="020B0503020204020204" pitchFamily="34" charset="-122"/>
                </a:rPr>
                <a:t>目录</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5300658" y="2835969"/>
              <a:ext cx="1587294" cy="369332"/>
            </a:xfrm>
            <a:prstGeom prst="rect">
              <a:avLst/>
            </a:prstGeom>
          </p:spPr>
          <p:txBody>
            <a:bodyPr wrap="none">
              <a:spAutoFit/>
            </a:bodyPr>
            <a:lstStyle/>
            <a:p>
              <a:pPr algn="ctr"/>
              <a:r>
                <a:rPr lang="en-US" altLang="zh-CN" b="1" spc="400" dirty="0">
                  <a:solidFill>
                    <a:schemeClr val="bg1"/>
                  </a:solidFill>
                </a:rPr>
                <a:t>CONTENT</a:t>
              </a:r>
              <a:endParaRPr lang="en-US" altLang="zh-CN" b="1" spc="400" dirty="0">
                <a:solidFill>
                  <a:schemeClr val="bg1"/>
                </a:solidFill>
              </a:endParaRPr>
            </a:p>
          </p:txBody>
        </p:sp>
      </p:grpSp>
      <p:sp>
        <p:nvSpPr>
          <p:cNvPr id="29" name="Shape 1866"/>
          <p:cNvSpPr/>
          <p:nvPr/>
        </p:nvSpPr>
        <p:spPr>
          <a:xfrm>
            <a:off x="3640371" y="1665015"/>
            <a:ext cx="675337" cy="675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F728B"/>
          </a:solidFill>
          <a:ln w="12700" cap="flat">
            <a:noFill/>
            <a:miter lim="400000"/>
          </a:ln>
          <a:effectLst/>
        </p:spPr>
        <p:txBody>
          <a:bodyPr wrap="square" lIns="19049" tIns="19049" rIns="19049" bIns="19049" numCol="1" anchor="ctr">
            <a:noAutofit/>
          </a:bodyPr>
          <a:lstStyle/>
          <a:p>
            <a:pPr algn="ctr">
              <a:lnSpc>
                <a:spcPct val="120000"/>
              </a:lnSpc>
            </a:pPr>
            <a:r>
              <a:rPr 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2</a:t>
            </a:r>
            <a:endParaRPr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Shape 1865"/>
          <p:cNvSpPr/>
          <p:nvPr/>
        </p:nvSpPr>
        <p:spPr>
          <a:xfrm>
            <a:off x="3261360" y="2856548"/>
            <a:ext cx="7489190" cy="2954655"/>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marL="342900" indent="-342900">
              <a:lnSpc>
                <a:spcPct val="200000"/>
              </a:lnSpc>
              <a:buFont typeface="Wingdings" panose="05000000000000000000" pitchFamily="2" charset="2"/>
              <a:buChar char="n"/>
              <a:defRPr sz="1800">
                <a:solidFill>
                  <a:srgbClr val="000000"/>
                </a:solidFill>
              </a:defRPr>
            </a:pPr>
            <a:r>
              <a:rPr lang="zh-CN" altLang="en-US" sz="2400" b="1" dirty="0" smtClean="0">
                <a:solidFill>
                  <a:srgbClr val="FF0000"/>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相关法律法规综述</a:t>
            </a:r>
            <a:endParaRPr lang="en-US" altLang="zh-CN" sz="2400" b="1" dirty="0" smtClean="0">
              <a:solidFill>
                <a:srgbClr val="FF0000"/>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pPr marL="342900" indent="-342900">
              <a:lnSpc>
                <a:spcPct val="200000"/>
              </a:lnSpc>
              <a:buFont typeface="Wingdings" panose="05000000000000000000" pitchFamily="2" charset="2"/>
              <a:buChar char="n"/>
              <a:defRPr sz="1800">
                <a:solidFill>
                  <a:srgbClr val="000000"/>
                </a:solidFill>
              </a:defRPr>
            </a:pPr>
            <a:r>
              <a:rPr lang="zh-CN" altLang="en-US"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新</a:t>
            </a:r>
            <a:r>
              <a:rPr lang="zh-CN" altLang="en-US" sz="2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固</a:t>
            </a:r>
            <a:r>
              <a:rPr lang="zh-CN" altLang="en-US"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废</a:t>
            </a:r>
            <a:r>
              <a:rPr lang="zh-CN" altLang="en-US" sz="2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法</a:t>
            </a:r>
            <a:endParaRPr lang="en-US" altLang="zh-CN" sz="2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pPr marL="342900" indent="-342900">
              <a:lnSpc>
                <a:spcPct val="200000"/>
              </a:lnSpc>
              <a:buFont typeface="Wingdings" panose="05000000000000000000" pitchFamily="2" charset="2"/>
              <a:buChar char="n"/>
              <a:defRPr sz="1800">
                <a:solidFill>
                  <a:srgbClr val="000000"/>
                </a:solidFill>
              </a:defRPr>
            </a:pPr>
            <a:r>
              <a:rPr lang="zh-CN" altLang="en-US"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两</a:t>
            </a:r>
            <a:r>
              <a:rPr lang="zh-CN" altLang="en-US" sz="2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高司法解释</a:t>
            </a:r>
            <a:endParaRPr lang="zh-CN" altLang="en-US" sz="2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pPr marL="342900" indent="-342900">
              <a:lnSpc>
                <a:spcPct val="200000"/>
              </a:lnSpc>
              <a:buFont typeface="Wingdings" panose="05000000000000000000" pitchFamily="2" charset="2"/>
              <a:buChar char="n"/>
              <a:defRPr sz="1800">
                <a:solidFill>
                  <a:srgbClr val="000000"/>
                </a:solidFill>
              </a:defRPr>
            </a:pPr>
            <a:endParaRPr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t>法律法规综述（</a:t>
            </a:r>
            <a:r>
              <a:rPr lang="en-US" altLang="zh-CN" sz="2800" b="1" dirty="0" smtClean="0"/>
              <a:t>2.1</a:t>
            </a:r>
            <a:r>
              <a:rPr lang="zh-CN" altLang="en-US" sz="2800" b="1" dirty="0" smtClean="0"/>
              <a:t>）            </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pic>
        <p:nvPicPr>
          <p:cNvPr id="65" name="图片 64"/>
          <p:cNvPicPr>
            <a:picLocks noChangeAspect="1"/>
          </p:cNvPicPr>
          <p:nvPr/>
        </p:nvPicPr>
        <p:blipFill>
          <a:blip r:embed="rId1" cstate="print">
            <a:extLst>
              <a:ext uri="{28A0092B-C50C-407E-A947-70E740481C1C}">
                <a14:useLocalDpi xmlns:a14="http://schemas.microsoft.com/office/drawing/2010/main" val="0"/>
              </a:ext>
            </a:extLst>
          </a:blip>
          <a:srcRect r="18703"/>
          <a:stretch>
            <a:fillRect/>
          </a:stretch>
        </p:blipFill>
        <p:spPr>
          <a:xfrm>
            <a:off x="1972945" y="1033145"/>
            <a:ext cx="5175250" cy="5637530"/>
          </a:xfrm>
          <a:prstGeom prst="rect">
            <a:avLst/>
          </a:prstGeom>
        </p:spPr>
      </p:pic>
      <p:sp>
        <p:nvSpPr>
          <p:cNvPr id="66" name="矩形 65"/>
          <p:cNvSpPr/>
          <p:nvPr/>
        </p:nvSpPr>
        <p:spPr bwMode="auto">
          <a:xfrm>
            <a:off x="3711903" y="2312944"/>
            <a:ext cx="576000" cy="612000"/>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l" defTabSz="914400" rtl="0" eaLnBrk="1" fontAlgn="base" latinLnBrk="0" hangingPunct="1">
              <a:lnSpc>
                <a:spcPts val="26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67" name="矩形 66"/>
          <p:cNvSpPr/>
          <p:nvPr/>
        </p:nvSpPr>
        <p:spPr bwMode="auto">
          <a:xfrm>
            <a:off x="5547903" y="3654000"/>
            <a:ext cx="666000" cy="576000"/>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l" defTabSz="914400" rtl="0" eaLnBrk="1" fontAlgn="base" latinLnBrk="0" hangingPunct="1">
              <a:lnSpc>
                <a:spcPts val="26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69" name="矩形 68"/>
          <p:cNvSpPr/>
          <p:nvPr/>
        </p:nvSpPr>
        <p:spPr bwMode="auto">
          <a:xfrm>
            <a:off x="2775903" y="3654000"/>
            <a:ext cx="180000" cy="576000"/>
          </a:xfrm>
          <a:prstGeom prst="rect">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l" defTabSz="914400" rtl="0" eaLnBrk="1" fontAlgn="base" latinLnBrk="0" hangingPunct="1">
              <a:lnSpc>
                <a:spcPts val="26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70" name="矩形 69"/>
          <p:cNvSpPr/>
          <p:nvPr/>
        </p:nvSpPr>
        <p:spPr bwMode="auto">
          <a:xfrm>
            <a:off x="3207903" y="3654000"/>
            <a:ext cx="252000" cy="576000"/>
          </a:xfrm>
          <a:prstGeom prst="rect">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l" defTabSz="914400" rtl="0" eaLnBrk="1" fontAlgn="base" latinLnBrk="0" hangingPunct="1">
              <a:lnSpc>
                <a:spcPts val="26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83" name="矩形 82"/>
          <p:cNvSpPr/>
          <p:nvPr/>
        </p:nvSpPr>
        <p:spPr>
          <a:xfrm>
            <a:off x="7585548" y="1384927"/>
            <a:ext cx="3340910" cy="1568450"/>
          </a:xfrm>
          <a:prstGeom prst="rect">
            <a:avLst/>
          </a:prstGeom>
          <a:ln>
            <a:noFill/>
          </a:ln>
        </p:spPr>
        <p:txBody>
          <a:bodyPr wrap="square">
            <a:spAutoFit/>
          </a:bodyPr>
          <a:lstStyle/>
          <a:p>
            <a:pPr algn="just">
              <a:lnSpc>
                <a:spcPct val="100000"/>
              </a:lnSpc>
            </a:pPr>
            <a:r>
              <a:rPr lang="zh-CN" altLang="en-US" sz="1600" b="0" dirty="0">
                <a:solidFill>
                  <a:srgbClr val="0000FF"/>
                </a:solidFill>
                <a:latin typeface="微软雅黑" panose="020B0503020204020204" pitchFamily="34" charset="-122"/>
                <a:ea typeface="微软雅黑" panose="020B0503020204020204" pitchFamily="34" charset="-122"/>
              </a:rPr>
              <a:t>以宪法为根本，以环保法为统领，固废法为指导依据。</a:t>
            </a:r>
            <a:endParaRPr lang="zh-CN" altLang="en-US" sz="1600" b="0" dirty="0">
              <a:solidFill>
                <a:srgbClr val="0000FF"/>
              </a:solidFill>
              <a:latin typeface="微软雅黑" panose="020B0503020204020204" pitchFamily="34" charset="-122"/>
              <a:ea typeface="微软雅黑" panose="020B0503020204020204" pitchFamily="34" charset="-122"/>
            </a:endParaRPr>
          </a:p>
          <a:p>
            <a:pPr algn="just">
              <a:lnSpc>
                <a:spcPct val="100000"/>
              </a:lnSpc>
            </a:pPr>
            <a:r>
              <a:rPr lang="en-US" altLang="zh-CN" sz="1600" b="0" dirty="0">
                <a:solidFill>
                  <a:srgbClr val="0000FF"/>
                </a:solidFill>
                <a:latin typeface="微软雅黑" panose="020B0503020204020204" pitchFamily="34" charset="-122"/>
                <a:ea typeface="微软雅黑" panose="020B0503020204020204" pitchFamily="34" charset="-122"/>
              </a:rPr>
              <a:t>《</a:t>
            </a:r>
            <a:r>
              <a:rPr lang="zh-CN" altLang="en-US" sz="1600" b="0" dirty="0">
                <a:solidFill>
                  <a:srgbClr val="0000FF"/>
                </a:solidFill>
                <a:latin typeface="微软雅黑" panose="020B0503020204020204" pitchFamily="34" charset="-122"/>
                <a:ea typeface="微软雅黑" panose="020B0503020204020204" pitchFamily="34" charset="-122"/>
              </a:rPr>
              <a:t>固废法</a:t>
            </a:r>
            <a:r>
              <a:rPr lang="en-US" altLang="zh-CN" sz="1600" b="0" dirty="0">
                <a:solidFill>
                  <a:srgbClr val="0000FF"/>
                </a:solidFill>
                <a:latin typeface="微软雅黑" panose="020B0503020204020204" pitchFamily="34" charset="-122"/>
                <a:ea typeface="微软雅黑" panose="020B0503020204020204" pitchFamily="34" charset="-122"/>
              </a:rPr>
              <a:t>》</a:t>
            </a:r>
            <a:r>
              <a:rPr lang="zh-CN" altLang="en-US" sz="1600" b="0" dirty="0">
                <a:solidFill>
                  <a:srgbClr val="0000FF"/>
                </a:solidFill>
                <a:latin typeface="微软雅黑" panose="020B0503020204020204" pitchFamily="34" charset="-122"/>
                <a:ea typeface="微软雅黑" panose="020B0503020204020204" pitchFamily="34" charset="-122"/>
              </a:rPr>
              <a:t>是针对固体废物污染防治出台的专门法律，提出了管理部门、企业在固废监管、污染防治方面的相关要求。</a:t>
            </a:r>
            <a:endParaRPr lang="zh-CN" altLang="en-US" sz="1600" b="0" dirty="0">
              <a:solidFill>
                <a:srgbClr val="0000FF"/>
              </a:solidFill>
              <a:latin typeface="微软雅黑" panose="020B0503020204020204" pitchFamily="34" charset="-122"/>
              <a:ea typeface="微软雅黑" panose="020B0503020204020204" pitchFamily="34" charset="-122"/>
            </a:endParaRPr>
          </a:p>
        </p:txBody>
      </p:sp>
      <p:sp>
        <p:nvSpPr>
          <p:cNvPr id="85" name="矩形 84"/>
          <p:cNvSpPr/>
          <p:nvPr/>
        </p:nvSpPr>
        <p:spPr>
          <a:xfrm>
            <a:off x="7585710" y="3517265"/>
            <a:ext cx="3340735" cy="829945"/>
          </a:xfrm>
          <a:prstGeom prst="rect">
            <a:avLst/>
          </a:prstGeom>
          <a:ln>
            <a:noFill/>
          </a:ln>
        </p:spPr>
        <p:txBody>
          <a:bodyPr wrap="square">
            <a:spAutoFit/>
          </a:bodyPr>
          <a:lstStyle/>
          <a:p>
            <a:pPr algn="just">
              <a:lnSpc>
                <a:spcPct val="100000"/>
              </a:lnSpc>
            </a:pPr>
            <a:r>
              <a:rPr lang="zh-CN" altLang="en-US" sz="1600" b="0" dirty="0">
                <a:solidFill>
                  <a:srgbClr val="0000FF"/>
                </a:solidFill>
                <a:latin typeface="微软雅黑" panose="020B0503020204020204" pitchFamily="34" charset="-122"/>
                <a:ea typeface="微软雅黑" panose="020B0503020204020204" pitchFamily="34" charset="-122"/>
              </a:rPr>
              <a:t>涵盖危险废物转移管理办法、经营管理办法、规范化管理要求、两高司法解释等。</a:t>
            </a:r>
            <a:endParaRPr lang="zh-CN" altLang="en-US" sz="1600" b="0" dirty="0">
              <a:solidFill>
                <a:srgbClr val="0000FF"/>
              </a:solidFill>
              <a:latin typeface="微软雅黑" panose="020B0503020204020204" pitchFamily="34" charset="-122"/>
              <a:ea typeface="微软雅黑" panose="020B0503020204020204" pitchFamily="34" charset="-122"/>
            </a:endParaRPr>
          </a:p>
        </p:txBody>
      </p:sp>
      <p:sp>
        <p:nvSpPr>
          <p:cNvPr id="86" name="矩形 85"/>
          <p:cNvSpPr/>
          <p:nvPr/>
        </p:nvSpPr>
        <p:spPr>
          <a:xfrm>
            <a:off x="7609678" y="4971039"/>
            <a:ext cx="3340910" cy="583565"/>
          </a:xfrm>
          <a:prstGeom prst="rect">
            <a:avLst/>
          </a:prstGeom>
          <a:ln>
            <a:noFill/>
          </a:ln>
        </p:spPr>
        <p:txBody>
          <a:bodyPr wrap="square">
            <a:spAutoFit/>
          </a:bodyPr>
          <a:lstStyle/>
          <a:p>
            <a:pPr algn="just">
              <a:lnSpc>
                <a:spcPct val="100000"/>
              </a:lnSpc>
            </a:pPr>
            <a:r>
              <a:rPr lang="zh-CN" altLang="en-US" sz="1600" b="0" dirty="0" smtClean="0">
                <a:solidFill>
                  <a:srgbClr val="0000FF"/>
                </a:solidFill>
                <a:latin typeface="微软雅黑" panose="020B0503020204020204" pitchFamily="34" charset="-122"/>
                <a:ea typeface="微软雅黑" panose="020B0503020204020204" pitchFamily="34" charset="-122"/>
              </a:rPr>
              <a:t>涵盖危险废物污染控制标准、鉴别标准、收储运技术规范等。</a:t>
            </a:r>
            <a:endParaRPr lang="zh-CN" altLang="en-US" sz="1600" b="0" dirty="0">
              <a:solidFill>
                <a:srgbClr val="0000FF"/>
              </a:solidFill>
              <a:latin typeface="微软雅黑" panose="020B0503020204020204" pitchFamily="34" charset="-122"/>
              <a:ea typeface="微软雅黑" panose="020B0503020204020204" pitchFamily="34" charset="-122"/>
            </a:endParaRPr>
          </a:p>
        </p:txBody>
      </p:sp>
      <p:sp>
        <p:nvSpPr>
          <p:cNvPr id="88" name="矩形 87"/>
          <p:cNvSpPr/>
          <p:nvPr/>
        </p:nvSpPr>
        <p:spPr>
          <a:xfrm>
            <a:off x="7664288" y="6070445"/>
            <a:ext cx="3340910" cy="583565"/>
          </a:xfrm>
          <a:prstGeom prst="rect">
            <a:avLst/>
          </a:prstGeom>
          <a:ln>
            <a:noFill/>
          </a:ln>
        </p:spPr>
        <p:txBody>
          <a:bodyPr wrap="square">
            <a:spAutoFit/>
          </a:bodyPr>
          <a:lstStyle/>
          <a:p>
            <a:pPr algn="just">
              <a:lnSpc>
                <a:spcPct val="100000"/>
              </a:lnSpc>
            </a:pPr>
            <a:r>
              <a:rPr lang="zh-CN" altLang="en-US" sz="1600" b="0" dirty="0">
                <a:solidFill>
                  <a:srgbClr val="0000FF"/>
                </a:solidFill>
                <a:latin typeface="微软雅黑" panose="020B0503020204020204" pitchFamily="34" charset="-122"/>
                <a:ea typeface="微软雅黑" panose="020B0503020204020204" pitchFamily="34" charset="-122"/>
              </a:rPr>
              <a:t>提出不同类别的危险废物经营企业管理要求。</a:t>
            </a:r>
            <a:endParaRPr lang="zh-CN" altLang="en-US" sz="1600" b="0" dirty="0">
              <a:solidFill>
                <a:srgbClr val="0000FF"/>
              </a:solidFill>
              <a:latin typeface="微软雅黑" panose="020B0503020204020204" pitchFamily="34" charset="-122"/>
              <a:ea typeface="微软雅黑" panose="020B0503020204020204" pitchFamily="34" charset="-122"/>
            </a:endParaRPr>
          </a:p>
        </p:txBody>
      </p:sp>
      <p:sp>
        <p:nvSpPr>
          <p:cNvPr id="94" name="矩形 93"/>
          <p:cNvSpPr/>
          <p:nvPr/>
        </p:nvSpPr>
        <p:spPr bwMode="auto">
          <a:xfrm>
            <a:off x="1973102" y="4348310"/>
            <a:ext cx="5006195" cy="1501984"/>
          </a:xfrm>
          <a:prstGeom prst="rect">
            <a:avLst/>
          </a:prstGeom>
          <a:no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l" defTabSz="914400" rtl="0" eaLnBrk="1" fontAlgn="base" latinLnBrk="0" hangingPunct="1">
              <a:lnSpc>
                <a:spcPts val="26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3" name="右箭头 2"/>
          <p:cNvSpPr/>
          <p:nvPr/>
        </p:nvSpPr>
        <p:spPr>
          <a:xfrm>
            <a:off x="6966585" y="1480185"/>
            <a:ext cx="516255" cy="234950"/>
          </a:xfrm>
          <a:prstGeom prst="rightArrow">
            <a:avLst/>
          </a:prstGeom>
          <a:solidFill>
            <a:schemeClr val="accent2"/>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 name="右箭头 3"/>
          <p:cNvSpPr/>
          <p:nvPr>
            <p:custDataLst>
              <p:tags r:id="rId2"/>
            </p:custDataLst>
          </p:nvPr>
        </p:nvSpPr>
        <p:spPr>
          <a:xfrm>
            <a:off x="7069455" y="3828415"/>
            <a:ext cx="516255" cy="234950"/>
          </a:xfrm>
          <a:prstGeom prst="rightArrow">
            <a:avLst/>
          </a:prstGeom>
          <a:solidFill>
            <a:schemeClr val="accent2"/>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5" name="右箭头 4"/>
          <p:cNvSpPr/>
          <p:nvPr>
            <p:custDataLst>
              <p:tags r:id="rId3"/>
            </p:custDataLst>
          </p:nvPr>
        </p:nvSpPr>
        <p:spPr>
          <a:xfrm>
            <a:off x="7093585" y="5248275"/>
            <a:ext cx="516255" cy="234950"/>
          </a:xfrm>
          <a:prstGeom prst="rightArrow">
            <a:avLst/>
          </a:prstGeom>
          <a:solidFill>
            <a:schemeClr val="accent2"/>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 name="右箭头 5"/>
          <p:cNvSpPr/>
          <p:nvPr>
            <p:custDataLst>
              <p:tags r:id="rId4"/>
            </p:custDataLst>
          </p:nvPr>
        </p:nvSpPr>
        <p:spPr>
          <a:xfrm>
            <a:off x="7148195" y="6245225"/>
            <a:ext cx="516255" cy="234950"/>
          </a:xfrm>
          <a:prstGeom prst="rightArrow">
            <a:avLst/>
          </a:prstGeom>
          <a:solidFill>
            <a:schemeClr val="accent2"/>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298580" y="130629"/>
            <a:ext cx="1026367" cy="933061"/>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8" name="Shape 1865"/>
          <p:cNvSpPr/>
          <p:nvPr/>
        </p:nvSpPr>
        <p:spPr>
          <a:xfrm>
            <a:off x="4680809" y="1779745"/>
            <a:ext cx="4391001" cy="473271"/>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defRPr sz="1800">
                <a:solidFill>
                  <a:srgbClr val="000000"/>
                </a:solidFill>
              </a:defRPr>
            </a:pPr>
            <a:r>
              <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危废管理相关政策体系</a:t>
            </a:r>
            <a:endPar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grpSp>
        <p:nvGrpSpPr>
          <p:cNvPr id="21" name="组合 20"/>
          <p:cNvGrpSpPr/>
          <p:nvPr/>
        </p:nvGrpSpPr>
        <p:grpSpPr>
          <a:xfrm>
            <a:off x="463465" y="438198"/>
            <a:ext cx="2125272" cy="2125272"/>
            <a:chOff x="4975307" y="1637021"/>
            <a:chExt cx="2125272" cy="2125272"/>
          </a:xfrm>
        </p:grpSpPr>
        <p:sp>
          <p:nvSpPr>
            <p:cNvPr id="22" name="椭圆 21"/>
            <p:cNvSpPr/>
            <p:nvPr/>
          </p:nvSpPr>
          <p:spPr>
            <a:xfrm>
              <a:off x="4975307" y="1637021"/>
              <a:ext cx="2125272" cy="2125272"/>
            </a:xfrm>
            <a:prstGeom prst="ellipse">
              <a:avLst/>
            </a:prstGeom>
            <a:solidFill>
              <a:srgbClr val="436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1"/>
            <p:cNvSpPr txBox="1"/>
            <p:nvPr/>
          </p:nvSpPr>
          <p:spPr>
            <a:xfrm>
              <a:off x="5381353" y="2065273"/>
              <a:ext cx="1313180" cy="769441"/>
            </a:xfrm>
            <a:prstGeom prst="rect">
              <a:avLst/>
            </a:prstGeom>
            <a:noFill/>
          </p:spPr>
          <p:txBody>
            <a:bodyPr wrap="none" rtlCol="0">
              <a:spAutoFit/>
            </a:bodyPr>
            <a:lstStyle/>
            <a:p>
              <a:r>
                <a:rPr lang="zh-CN" altLang="en-US" sz="4400" dirty="0">
                  <a:solidFill>
                    <a:schemeClr val="bg1"/>
                  </a:solidFill>
                  <a:latin typeface="微软雅黑" panose="020B0503020204020204" pitchFamily="34" charset="-122"/>
                  <a:ea typeface="微软雅黑" panose="020B0503020204020204" pitchFamily="34" charset="-122"/>
                </a:rPr>
                <a:t>目录</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5300658" y="2835969"/>
              <a:ext cx="1587294" cy="369332"/>
            </a:xfrm>
            <a:prstGeom prst="rect">
              <a:avLst/>
            </a:prstGeom>
          </p:spPr>
          <p:txBody>
            <a:bodyPr wrap="none">
              <a:spAutoFit/>
            </a:bodyPr>
            <a:lstStyle/>
            <a:p>
              <a:pPr algn="ctr"/>
              <a:r>
                <a:rPr lang="en-US" altLang="zh-CN" b="1" spc="400" dirty="0">
                  <a:solidFill>
                    <a:schemeClr val="bg1"/>
                  </a:solidFill>
                </a:rPr>
                <a:t>CONTENT</a:t>
              </a:r>
              <a:endParaRPr lang="en-US" altLang="zh-CN" b="1" spc="400" dirty="0">
                <a:solidFill>
                  <a:schemeClr val="bg1"/>
                </a:solidFill>
              </a:endParaRPr>
            </a:p>
          </p:txBody>
        </p:sp>
      </p:grpSp>
      <p:sp>
        <p:nvSpPr>
          <p:cNvPr id="29" name="Shape 1866"/>
          <p:cNvSpPr/>
          <p:nvPr/>
        </p:nvSpPr>
        <p:spPr>
          <a:xfrm>
            <a:off x="3640371" y="1665015"/>
            <a:ext cx="675337" cy="675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F728B"/>
          </a:solidFill>
          <a:ln w="12700" cap="flat">
            <a:noFill/>
            <a:miter lim="400000"/>
          </a:ln>
          <a:effectLst/>
        </p:spPr>
        <p:txBody>
          <a:bodyPr wrap="square" lIns="19049" tIns="19049" rIns="19049" bIns="19049" numCol="1" anchor="ctr">
            <a:noAutofit/>
          </a:bodyPr>
          <a:lstStyle/>
          <a:p>
            <a:pPr algn="ctr">
              <a:lnSpc>
                <a:spcPct val="120000"/>
              </a:lnSpc>
            </a:pPr>
            <a:r>
              <a:rPr 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2</a:t>
            </a:r>
            <a:endParaRPr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Shape 1865"/>
          <p:cNvSpPr/>
          <p:nvPr/>
        </p:nvSpPr>
        <p:spPr>
          <a:xfrm>
            <a:off x="3261360" y="2487295"/>
            <a:ext cx="7489190" cy="3693160"/>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marL="342900" indent="-342900">
              <a:lnSpc>
                <a:spcPct val="200000"/>
              </a:lnSpc>
              <a:buFont typeface="Wingdings" panose="05000000000000000000" pitchFamily="2" charset="2"/>
              <a:buChar char="n"/>
              <a:defRPr sz="1800">
                <a:solidFill>
                  <a:srgbClr val="000000"/>
                </a:solidFill>
              </a:defRPr>
            </a:pPr>
            <a:r>
              <a:rPr lang="zh-CN" altLang="en-US"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相关法律法规综述</a:t>
            </a:r>
            <a:endParaRPr lang="en-US" altLang="zh-CN"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pPr marL="342900" indent="-342900">
              <a:lnSpc>
                <a:spcPct val="200000"/>
              </a:lnSpc>
              <a:buFont typeface="Wingdings" panose="05000000000000000000" pitchFamily="2" charset="2"/>
              <a:buChar char="n"/>
              <a:defRPr sz="1800">
                <a:solidFill>
                  <a:srgbClr val="000000"/>
                </a:solidFill>
              </a:defRPr>
            </a:pPr>
            <a:r>
              <a:rPr lang="zh-CN" altLang="en-US" sz="2400" b="1" dirty="0" smtClean="0">
                <a:solidFill>
                  <a:srgbClr val="FF0000"/>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新固废</a:t>
            </a:r>
            <a:r>
              <a:rPr lang="zh-CN" altLang="en-US" sz="2400" b="1" dirty="0">
                <a:solidFill>
                  <a:srgbClr val="FF0000"/>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法</a:t>
            </a:r>
            <a:endParaRPr lang="en-US" altLang="zh-CN" sz="2400" b="1" dirty="0">
              <a:solidFill>
                <a:srgbClr val="FF0000"/>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pPr marL="342900" indent="-342900">
              <a:lnSpc>
                <a:spcPct val="200000"/>
              </a:lnSpc>
              <a:buFont typeface="Wingdings" panose="05000000000000000000" pitchFamily="2" charset="2"/>
              <a:buChar char="n"/>
              <a:defRPr sz="1800">
                <a:solidFill>
                  <a:srgbClr val="000000"/>
                </a:solidFill>
              </a:defRPr>
            </a:pPr>
            <a:r>
              <a:rPr lang="zh-CN" altLang="en-US" sz="2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两高司法解释</a:t>
            </a:r>
            <a:endParaRPr lang="zh-CN" altLang="en-US" sz="2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pPr marL="342900" indent="-342900" algn="l">
              <a:lnSpc>
                <a:spcPct val="200000"/>
              </a:lnSpc>
              <a:buClrTx/>
              <a:buSzTx/>
              <a:buFont typeface="Wingdings" panose="05000000000000000000" pitchFamily="2" charset="2"/>
              <a:buChar char="n"/>
              <a:defRPr sz="1800">
                <a:solidFill>
                  <a:srgbClr val="000000"/>
                </a:solidFill>
              </a:defRPr>
            </a:pPr>
            <a:endParaRPr lang="zh-CN" altLang="en-US"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pPr marL="342900" indent="-342900">
              <a:lnSpc>
                <a:spcPct val="200000"/>
              </a:lnSpc>
              <a:buFont typeface="Wingdings" panose="05000000000000000000" pitchFamily="2" charset="2"/>
              <a:buChar char="n"/>
              <a:defRPr sz="1800">
                <a:solidFill>
                  <a:srgbClr val="000000"/>
                </a:solidFill>
              </a:defRPr>
            </a:pPr>
            <a:endParaRPr sz="2400" b="1"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a:spLocks noGrp="1"/>
          </p:cNvSpPr>
          <p:nvPr>
            <p:ph type="title"/>
          </p:nvPr>
        </p:nvSpPr>
        <p:spPr>
          <a:xfrm>
            <a:off x="1210731" y="200727"/>
            <a:ext cx="11133669" cy="763588"/>
          </a:xfrm>
        </p:spPr>
        <p:txBody>
          <a:bodyPr/>
          <a:lstStyle/>
          <a:p>
            <a:r>
              <a:rPr lang="en-US" altLang="zh-CN" b="1" dirty="0" smtClean="0"/>
              <a:t>2</a:t>
            </a:r>
            <a:r>
              <a:rPr lang="zh-CN" altLang="en-US" b="1" dirty="0" smtClean="0"/>
              <a:t>、固废政策体系</a:t>
            </a:r>
            <a:r>
              <a:rPr lang="en-US" altLang="zh-CN" b="1" dirty="0" smtClean="0"/>
              <a:t>——</a:t>
            </a:r>
            <a:r>
              <a:rPr lang="zh-CN" altLang="en-US" sz="2800" b="1" dirty="0" smtClean="0"/>
              <a:t>固废法（</a:t>
            </a:r>
            <a:r>
              <a:rPr lang="en-US" altLang="zh-CN" sz="2800" b="1" dirty="0" smtClean="0"/>
              <a:t>2.2</a:t>
            </a:r>
            <a:r>
              <a:rPr lang="zh-CN" altLang="en-US" sz="2800" b="1" dirty="0" smtClean="0"/>
              <a:t>）            </a:t>
            </a:r>
            <a:endParaRPr lang="zh-CN" altLang="en-US" sz="2800" b="1" dirty="0"/>
          </a:p>
        </p:txBody>
      </p:sp>
      <p:sp>
        <p:nvSpPr>
          <p:cNvPr id="2" name="灯片编号占位符 1"/>
          <p:cNvSpPr>
            <a:spLocks noGrp="1"/>
          </p:cNvSpPr>
          <p:nvPr>
            <p:ph type="sldNum" sz="quarter" idx="12"/>
          </p:nvPr>
        </p:nvSpPr>
        <p:spPr/>
        <p:txBody>
          <a:bodyPr/>
          <a:lstStyle/>
          <a:p>
            <a:fld id="{BACAB989-2C53-4F4C-9C6F-6CA2DBD112D8}" type="slidenum">
              <a:rPr lang="zh-CN" altLang="en-US" smtClean="0">
                <a:solidFill>
                  <a:srgbClr val="808080"/>
                </a:solidFill>
              </a:rPr>
            </a:fld>
            <a:endParaRPr lang="zh-CN" altLang="en-US" dirty="0">
              <a:solidFill>
                <a:srgbClr val="808080"/>
              </a:solidFill>
            </a:endParaRPr>
          </a:p>
        </p:txBody>
      </p:sp>
      <p:sp>
        <p:nvSpPr>
          <p:cNvPr id="7" name="矩形 6"/>
          <p:cNvSpPr/>
          <p:nvPr/>
        </p:nvSpPr>
        <p:spPr>
          <a:xfrm>
            <a:off x="855980" y="1340485"/>
            <a:ext cx="5835650" cy="429895"/>
          </a:xfrm>
          <a:prstGeom prst="rect">
            <a:avLst/>
          </a:prstGeom>
          <a:solidFill>
            <a:srgbClr val="99CCFF"/>
          </a:solidFill>
        </p:spPr>
        <p:txBody>
          <a:bodyPr wrap="square" rtlCol="0">
            <a:spAutoFit/>
          </a:bodyPr>
          <a:lstStyle/>
          <a:p>
            <a:pPr algn="ctr">
              <a:lnSpc>
                <a:spcPct val="100000"/>
              </a:lnSpc>
            </a:pPr>
            <a:r>
              <a:rPr lang="zh-CN" altLang="en-US" sz="2200" dirty="0">
                <a:latin typeface="微软雅黑" panose="020B0503020204020204" pitchFamily="34" charset="-122"/>
                <a:ea typeface="微软雅黑" panose="020B0503020204020204" pitchFamily="34" charset="-122"/>
                <a:sym typeface="+mn-ea"/>
              </a:rPr>
              <a:t>中华人民共和国固体废物污染环境防治法</a:t>
            </a:r>
            <a:endParaRPr lang="en-US" altLang="zh-CN" sz="2200" dirty="0">
              <a:latin typeface="微软雅黑" panose="020B0503020204020204" pitchFamily="34" charset="-122"/>
              <a:ea typeface="微软雅黑" panose="020B0503020204020204" pitchFamily="34" charset="-122"/>
            </a:endParaRPr>
          </a:p>
        </p:txBody>
      </p:sp>
      <p:sp>
        <p:nvSpPr>
          <p:cNvPr id="5122" name="直接连接符 4"/>
          <p:cNvSpPr>
            <a:spLocks noChangeShapeType="1"/>
          </p:cNvSpPr>
          <p:nvPr>
            <p:custDataLst>
              <p:tags r:id="rId1"/>
            </p:custDataLst>
          </p:nvPr>
        </p:nvSpPr>
        <p:spPr bwMode="auto">
          <a:xfrm>
            <a:off x="3423994" y="2367137"/>
            <a:ext cx="0" cy="3725985"/>
          </a:xfrm>
          <a:prstGeom prst="line">
            <a:avLst/>
          </a:prstGeom>
          <a:noFill/>
          <a:ln w="25400" cap="flat" cmpd="sng">
            <a:solidFill>
              <a:srgbClr val="09BCED"/>
            </a:solidFill>
            <a:bevel/>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黑体" panose="02010609060101010101" pitchFamily="49" charset="-122"/>
            </a:endParaRPr>
          </a:p>
        </p:txBody>
      </p:sp>
      <p:sp>
        <p:nvSpPr>
          <p:cNvPr id="5126" name="矩形 15"/>
          <p:cNvSpPr>
            <a:spLocks noChangeArrowheads="1"/>
          </p:cNvSpPr>
          <p:nvPr>
            <p:custDataLst>
              <p:tags r:id="rId2"/>
            </p:custDataLst>
          </p:nvPr>
        </p:nvSpPr>
        <p:spPr bwMode="auto">
          <a:xfrm>
            <a:off x="3632299" y="2171315"/>
            <a:ext cx="3454301" cy="208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689AD"/>
                </a:solidFill>
                <a:bevel/>
              </a14:hiddenLine>
            </a:ext>
          </a:extLst>
        </p:spPr>
        <p:txBody>
          <a:bodyPr lIns="0" tIns="0" rIns="0" bIns="0" anchor="ctr">
            <a:normAutofit lnSpcReduction="10000"/>
          </a:bodyPr>
          <a:lstStyle/>
          <a:p>
            <a:pPr algn="l">
              <a:lnSpc>
                <a:spcPct val="120000"/>
              </a:lnSpc>
            </a:pPr>
            <a:r>
              <a:rPr lang="zh-CN" altLang="zh-CN" dirty="0">
                <a:latin typeface="Arial" panose="020B0604020202020204" pitchFamily="34" charset="0"/>
                <a:ea typeface="黑体" panose="02010609060101010101" pitchFamily="49" charset="-122"/>
                <a:sym typeface="Arial" panose="020B0604020202020204" pitchFamily="34" charset="0"/>
              </a:rPr>
              <a:t>第七十四条</a:t>
            </a:r>
            <a:r>
              <a:rPr lang="en-US" altLang="zh-CN" dirty="0">
                <a:latin typeface="Arial" panose="020B0604020202020204" pitchFamily="34" charset="0"/>
                <a:ea typeface="黑体" panose="02010609060101010101" pitchFamily="49" charset="-122"/>
                <a:sym typeface="Arial" panose="020B0604020202020204" pitchFamily="34" charset="0"/>
              </a:rPr>
              <a:t>~</a:t>
            </a:r>
            <a:r>
              <a:rPr lang="zh-CN" altLang="zh-CN" dirty="0">
                <a:latin typeface="Arial" panose="020B0604020202020204" pitchFamily="34" charset="0"/>
                <a:ea typeface="黑体" panose="02010609060101010101" pitchFamily="49" charset="-122"/>
                <a:sym typeface="Arial" panose="020B0604020202020204" pitchFamily="34" charset="0"/>
              </a:rPr>
              <a:t>第七十六条</a:t>
            </a:r>
            <a:endParaRPr lang="zh-CN" altLang="zh-CN" dirty="0">
              <a:latin typeface="Arial" panose="020B0604020202020204" pitchFamily="34" charset="0"/>
              <a:ea typeface="黑体" panose="02010609060101010101" pitchFamily="49" charset="-122"/>
              <a:sym typeface="Arial" panose="020B0604020202020204" pitchFamily="34" charset="0"/>
            </a:endParaRPr>
          </a:p>
          <a:p>
            <a:pPr marL="285750" indent="-285750" algn="l">
              <a:lnSpc>
                <a:spcPct val="120000"/>
              </a:lnSpc>
              <a:buFont typeface="Wingdings" panose="05000000000000000000" charset="0"/>
              <a:buChar char="l"/>
            </a:pPr>
            <a:r>
              <a:rPr lang="zh-CN" altLang="zh-CN" dirty="0">
                <a:latin typeface="Arial" panose="020B0604020202020204" pitchFamily="34" charset="0"/>
                <a:ea typeface="黑体" panose="02010609060101010101" pitchFamily="49" charset="-122"/>
                <a:sym typeface="Arial" panose="020B0604020202020204" pitchFamily="34" charset="0"/>
              </a:rPr>
              <a:t>国家、省政府管理要求</a:t>
            </a:r>
            <a:endParaRPr lang="zh-CN" altLang="zh-CN" dirty="0">
              <a:latin typeface="Arial" panose="020B0604020202020204" pitchFamily="34" charset="0"/>
              <a:ea typeface="黑体" panose="02010609060101010101" pitchFamily="49" charset="-122"/>
              <a:sym typeface="Arial" panose="020B0604020202020204" pitchFamily="34" charset="0"/>
            </a:endParaRPr>
          </a:p>
          <a:p>
            <a:pPr indent="0" algn="l">
              <a:lnSpc>
                <a:spcPct val="120000"/>
              </a:lnSpc>
              <a:buFont typeface="Wingdings" panose="05000000000000000000" charset="0"/>
              <a:buNone/>
            </a:pPr>
            <a:r>
              <a:rPr lang="zh-CN" altLang="zh-CN" sz="1600" dirty="0">
                <a:latin typeface="Arial" panose="020B0604020202020204" pitchFamily="34" charset="0"/>
                <a:ea typeface="黑体" panose="02010609060101010101" pitchFamily="49" charset="-122"/>
                <a:sym typeface="Arial" panose="020B0604020202020204" pitchFamily="34" charset="0"/>
              </a:rPr>
              <a:t>名录、标准、鉴别方法、布局处理处置设施、信息化监管平台等。</a:t>
            </a:r>
            <a:endParaRPr lang="zh-CN" altLang="zh-CN" sz="1600" dirty="0">
              <a:latin typeface="Arial" panose="020B0604020202020204" pitchFamily="34" charset="0"/>
              <a:ea typeface="黑体" panose="02010609060101010101" pitchFamily="49" charset="-122"/>
              <a:sym typeface="Arial" panose="020B0604020202020204" pitchFamily="34" charset="0"/>
            </a:endParaRPr>
          </a:p>
          <a:p>
            <a:pPr indent="0" algn="l">
              <a:lnSpc>
                <a:spcPct val="120000"/>
              </a:lnSpc>
              <a:buFont typeface="Wingdings" panose="05000000000000000000" charset="0"/>
              <a:buNone/>
            </a:pPr>
            <a:endParaRPr lang="zh-CN" altLang="zh-CN" sz="1600" dirty="0">
              <a:latin typeface="Arial" panose="020B0604020202020204" pitchFamily="34" charset="0"/>
              <a:ea typeface="黑体" panose="02010609060101010101" pitchFamily="49" charset="-122"/>
              <a:sym typeface="Arial" panose="020B0604020202020204" pitchFamily="34" charset="0"/>
            </a:endParaRPr>
          </a:p>
        </p:txBody>
      </p:sp>
      <p:sp>
        <p:nvSpPr>
          <p:cNvPr id="5131" name="矩形 27"/>
          <p:cNvSpPr>
            <a:spLocks noChangeArrowheads="1"/>
          </p:cNvSpPr>
          <p:nvPr>
            <p:custDataLst>
              <p:tags r:id="rId3"/>
            </p:custDataLst>
          </p:nvPr>
        </p:nvSpPr>
        <p:spPr bwMode="auto">
          <a:xfrm>
            <a:off x="3632299" y="4659599"/>
            <a:ext cx="3274389" cy="143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689AD"/>
                </a:solidFill>
                <a:bevel/>
              </a14:hiddenLine>
            </a:ext>
          </a:extLst>
        </p:spPr>
        <p:txBody>
          <a:bodyPr lIns="0" tIns="0" rIns="0" bIns="0" anchor="ctr"/>
          <a:lstStyle/>
          <a:p>
            <a:pPr indent="0" algn="l">
              <a:lnSpc>
                <a:spcPct val="120000"/>
              </a:lnSpc>
              <a:buFont typeface="Wingdings" panose="05000000000000000000" charset="0"/>
              <a:buNone/>
            </a:pPr>
            <a:r>
              <a:rPr lang="zh-CN" altLang="zh-CN" dirty="0">
                <a:latin typeface="Arial" panose="020B0604020202020204" pitchFamily="34" charset="0"/>
                <a:ea typeface="黑体" panose="02010609060101010101" pitchFamily="49" charset="-122"/>
                <a:sym typeface="Arial" panose="020B0604020202020204" pitchFamily="34" charset="0"/>
              </a:rPr>
              <a:t>第七十七条</a:t>
            </a:r>
            <a:r>
              <a:rPr lang="en-US" altLang="zh-CN" dirty="0">
                <a:latin typeface="Arial" panose="020B0604020202020204" pitchFamily="34" charset="0"/>
                <a:ea typeface="黑体" panose="02010609060101010101" pitchFamily="49" charset="-122"/>
                <a:sym typeface="Arial" panose="020B0604020202020204" pitchFamily="34" charset="0"/>
              </a:rPr>
              <a:t>~</a:t>
            </a:r>
            <a:r>
              <a:rPr lang="zh-CN" altLang="en-US" dirty="0">
                <a:latin typeface="Arial" panose="020B0604020202020204" pitchFamily="34" charset="0"/>
                <a:ea typeface="黑体" panose="02010609060101010101" pitchFamily="49" charset="-122"/>
                <a:sym typeface="Arial" panose="020B0604020202020204" pitchFamily="34" charset="0"/>
              </a:rPr>
              <a:t>第九十二条</a:t>
            </a:r>
            <a:endParaRPr lang="zh-CN" altLang="en-US" dirty="0">
              <a:latin typeface="Arial" panose="020B0604020202020204" pitchFamily="34" charset="0"/>
              <a:ea typeface="黑体" panose="02010609060101010101" pitchFamily="49" charset="-122"/>
              <a:sym typeface="Arial" panose="020B0604020202020204" pitchFamily="34" charset="0"/>
            </a:endParaRPr>
          </a:p>
          <a:p>
            <a:pPr marL="285750" indent="-285750" algn="l">
              <a:lnSpc>
                <a:spcPct val="120000"/>
              </a:lnSpc>
              <a:buFont typeface="Wingdings" panose="05000000000000000000" charset="0"/>
              <a:buChar char="l"/>
            </a:pPr>
            <a:r>
              <a:rPr lang="zh-CN" altLang="en-US" dirty="0">
                <a:latin typeface="Arial" panose="020B0604020202020204" pitchFamily="34" charset="0"/>
                <a:ea typeface="黑体" panose="02010609060101010101" pitchFamily="49" charset="-122"/>
                <a:sym typeface="Arial" panose="020B0604020202020204" pitchFamily="34" charset="0"/>
              </a:rPr>
              <a:t>涉危险废物企业（产生、收集、贮存、运输、利用、处置）危险废物环境管理要求</a:t>
            </a:r>
            <a:br>
              <a:rPr lang="zh-CN" altLang="en-US" dirty="0">
                <a:latin typeface="Arial" panose="020B0604020202020204" pitchFamily="34" charset="0"/>
                <a:ea typeface="黑体" panose="02010609060101010101" pitchFamily="49" charset="-122"/>
                <a:sym typeface="Arial" panose="020B0604020202020204" pitchFamily="34" charset="0"/>
              </a:rPr>
            </a:br>
            <a:r>
              <a:rPr lang="en-US" altLang="zh-CN" dirty="0">
                <a:latin typeface="Arial" panose="020B0604020202020204" pitchFamily="34" charset="0"/>
                <a:ea typeface="黑体" panose="02010609060101010101" pitchFamily="49" charset="-122"/>
                <a:sym typeface="Arial" panose="020B0604020202020204" pitchFamily="34" charset="0"/>
              </a:rPr>
              <a:t> </a:t>
            </a:r>
            <a:endParaRPr lang="zh-CN" altLang="en-US" dirty="0">
              <a:latin typeface="Arial" panose="020B0604020202020204" pitchFamily="34" charset="0"/>
              <a:ea typeface="黑体" panose="02010609060101010101" pitchFamily="49" charset="-122"/>
              <a:sym typeface="Arial" panose="020B0604020202020204" pitchFamily="34" charset="0"/>
            </a:endParaRPr>
          </a:p>
          <a:p>
            <a:pPr algn="l">
              <a:lnSpc>
                <a:spcPct val="120000"/>
              </a:lnSpc>
            </a:pPr>
            <a:endParaRPr lang="zh-CN" altLang="en-US" dirty="0">
              <a:latin typeface="Arial" panose="020B0604020202020204" pitchFamily="34" charset="0"/>
              <a:ea typeface="黑体" panose="02010609060101010101" pitchFamily="49" charset="-122"/>
              <a:sym typeface="Arial" panose="020B0604020202020204" pitchFamily="34" charset="0"/>
            </a:endParaRPr>
          </a:p>
        </p:txBody>
      </p:sp>
      <p:sp>
        <p:nvSpPr>
          <p:cNvPr id="5136" name="矩形 20"/>
          <p:cNvSpPr>
            <a:spLocks noChangeArrowheads="1"/>
          </p:cNvSpPr>
          <p:nvPr>
            <p:custDataLst>
              <p:tags r:id="rId4"/>
            </p:custDataLst>
          </p:nvPr>
        </p:nvSpPr>
        <p:spPr bwMode="auto">
          <a:xfrm flipH="1">
            <a:off x="383998" y="3304221"/>
            <a:ext cx="3038913" cy="135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689AD"/>
                </a:solidFill>
                <a:bevel/>
              </a14:hiddenLine>
            </a:ext>
          </a:extLst>
        </p:spPr>
        <p:txBody>
          <a:bodyPr lIns="0" tIns="0" rIns="0" bIns="0" anchor="ctr">
            <a:normAutofit/>
          </a:bodyPr>
          <a:lstStyle/>
          <a:p>
            <a:pPr algn="ctr">
              <a:lnSpc>
                <a:spcPct val="120000"/>
              </a:lnSpc>
            </a:pPr>
            <a:r>
              <a:rPr lang="zh-CN" altLang="zh-CN" dirty="0">
                <a:solidFill>
                  <a:srgbClr val="C00000"/>
                </a:solidFill>
                <a:latin typeface="Arial" panose="020B0604020202020204" pitchFamily="34" charset="0"/>
                <a:ea typeface="黑体" panose="02010609060101010101" pitchFamily="49" charset="-122"/>
                <a:sym typeface="Arial" panose="020B0604020202020204" pitchFamily="34" charset="0"/>
              </a:rPr>
              <a:t>危险废物</a:t>
            </a:r>
            <a:r>
              <a:rPr lang="en-US" altLang="zh-CN" dirty="0">
                <a:solidFill>
                  <a:srgbClr val="C00000"/>
                </a:solidFill>
                <a:latin typeface="Arial" panose="020B0604020202020204" pitchFamily="34" charset="0"/>
                <a:ea typeface="黑体" panose="02010609060101010101" pitchFamily="49" charset="-122"/>
                <a:sym typeface="Arial" panose="020B0604020202020204" pitchFamily="34" charset="0"/>
              </a:rPr>
              <a:t> </a:t>
            </a:r>
            <a:r>
              <a:rPr lang="zh-CN" altLang="zh-CN" dirty="0">
                <a:solidFill>
                  <a:srgbClr val="C00000"/>
                </a:solidFill>
                <a:latin typeface="Arial" panose="020B0604020202020204" pitchFamily="34" charset="0"/>
                <a:ea typeface="黑体" panose="02010609060101010101" pitchFamily="49" charset="-122"/>
                <a:sym typeface="Arial" panose="020B0604020202020204" pitchFamily="34" charset="0"/>
              </a:rPr>
              <a:t>章节</a:t>
            </a:r>
            <a:endParaRPr lang="zh-CN" altLang="zh-CN" dirty="0">
              <a:solidFill>
                <a:srgbClr val="C00000"/>
              </a:solidFill>
              <a:latin typeface="Arial" panose="020B0604020202020204" pitchFamily="34" charset="0"/>
              <a:ea typeface="黑体" panose="02010609060101010101" pitchFamily="49" charset="-122"/>
              <a:sym typeface="Arial" panose="020B0604020202020204" pitchFamily="34" charset="0"/>
            </a:endParaRPr>
          </a:p>
          <a:p>
            <a:pPr algn="ctr">
              <a:lnSpc>
                <a:spcPct val="120000"/>
              </a:lnSpc>
            </a:pPr>
            <a:r>
              <a:rPr lang="zh-CN" altLang="zh-CN" dirty="0">
                <a:latin typeface="Arial" panose="020B0604020202020204" pitchFamily="34" charset="0"/>
                <a:ea typeface="黑体" panose="02010609060101010101" pitchFamily="49" charset="-122"/>
                <a:sym typeface="Arial" panose="020B0604020202020204" pitchFamily="34" charset="0"/>
              </a:rPr>
              <a:t>第七十四条</a:t>
            </a:r>
            <a:r>
              <a:rPr lang="en-US" altLang="zh-CN" dirty="0">
                <a:latin typeface="Arial" panose="020B0604020202020204" pitchFamily="34" charset="0"/>
                <a:ea typeface="黑体" panose="02010609060101010101" pitchFamily="49" charset="-122"/>
                <a:sym typeface="Arial" panose="020B0604020202020204" pitchFamily="34" charset="0"/>
              </a:rPr>
              <a:t>~</a:t>
            </a:r>
            <a:r>
              <a:rPr lang="zh-CN" altLang="en-US" dirty="0">
                <a:latin typeface="Arial" panose="020B0604020202020204" pitchFamily="34" charset="0"/>
                <a:ea typeface="黑体" panose="02010609060101010101" pitchFamily="49" charset="-122"/>
                <a:sym typeface="Arial" panose="020B0604020202020204" pitchFamily="34" charset="0"/>
              </a:rPr>
              <a:t>第九十二条</a:t>
            </a:r>
            <a:br>
              <a:rPr lang="zh-CN" altLang="en-US" dirty="0">
                <a:latin typeface="Arial" panose="020B0604020202020204" pitchFamily="34" charset="0"/>
                <a:ea typeface="黑体" panose="02010609060101010101" pitchFamily="49" charset="-122"/>
                <a:sym typeface="Arial" panose="020B0604020202020204" pitchFamily="34" charset="0"/>
              </a:rPr>
            </a:br>
            <a:r>
              <a:rPr lang="zh-CN" altLang="en-US" dirty="0">
                <a:latin typeface="Arial" panose="020B0604020202020204" pitchFamily="34" charset="0"/>
                <a:ea typeface="黑体" panose="02010609060101010101" pitchFamily="49" charset="-122"/>
                <a:sym typeface="Arial" panose="020B0604020202020204" pitchFamily="34" charset="0"/>
              </a:rPr>
              <a:t>（</a:t>
            </a:r>
            <a:r>
              <a:rPr lang="en-US" altLang="zh-CN" dirty="0">
                <a:latin typeface="Arial" panose="020B0604020202020204" pitchFamily="34" charset="0"/>
                <a:ea typeface="黑体" panose="02010609060101010101" pitchFamily="49" charset="-122"/>
                <a:sym typeface="Arial" panose="020B0604020202020204" pitchFamily="34" charset="0"/>
              </a:rPr>
              <a:t>18</a:t>
            </a:r>
            <a:r>
              <a:rPr lang="zh-CN" altLang="en-US" dirty="0">
                <a:latin typeface="Arial" panose="020B0604020202020204" pitchFamily="34" charset="0"/>
                <a:ea typeface="黑体" panose="02010609060101010101" pitchFamily="49" charset="-122"/>
                <a:sym typeface="Arial" panose="020B0604020202020204" pitchFamily="34" charset="0"/>
              </a:rPr>
              <a:t>条）</a:t>
            </a:r>
            <a:endParaRPr lang="zh-CN" altLang="en-US" dirty="0">
              <a:latin typeface="Arial" panose="020B0604020202020204" pitchFamily="34" charset="0"/>
              <a:ea typeface="黑体" panose="02010609060101010101" pitchFamily="49" charset="-122"/>
              <a:sym typeface="Arial" panose="020B0604020202020204" pitchFamily="34" charset="0"/>
            </a:endParaRPr>
          </a:p>
        </p:txBody>
      </p:sp>
      <p:sp>
        <p:nvSpPr>
          <p:cNvPr id="15" name="线形标注 2 14"/>
          <p:cNvSpPr/>
          <p:nvPr/>
        </p:nvSpPr>
        <p:spPr>
          <a:xfrm>
            <a:off x="8046085" y="4185285"/>
            <a:ext cx="3535680" cy="2002790"/>
          </a:xfrm>
          <a:prstGeom prst="borderCallout2">
            <a:avLst>
              <a:gd name="adj1" fmla="val 18750"/>
              <a:gd name="adj2" fmla="val -8333"/>
              <a:gd name="adj3" fmla="val 18750"/>
              <a:gd name="adj4" fmla="val -16667"/>
              <a:gd name="adj5" fmla="val 63162"/>
              <a:gd name="adj6" fmla="val -28971"/>
            </a:avLst>
          </a:prstGeom>
          <a:noFill/>
          <a:ln w="25400"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6" name="文本框 15"/>
          <p:cNvSpPr txBox="1"/>
          <p:nvPr/>
        </p:nvSpPr>
        <p:spPr>
          <a:xfrm>
            <a:off x="8046085" y="4370070"/>
            <a:ext cx="3200400" cy="1266825"/>
          </a:xfrm>
          <a:prstGeom prst="rect">
            <a:avLst/>
          </a:prstGeom>
          <a:noFill/>
        </p:spPr>
        <p:txBody>
          <a:bodyPr wrap="square" rtlCol="0">
            <a:noAutofit/>
          </a:bodyPr>
          <a:p>
            <a:pPr marL="285750" indent="-285750">
              <a:buFont typeface="Wingdings" panose="05000000000000000000" charset="0"/>
              <a:buChar char="u"/>
            </a:pPr>
            <a:r>
              <a:rPr lang="zh-CN" altLang="en-US" sz="1600"/>
              <a:t>危险废物（不含医疗废物）</a:t>
            </a:r>
            <a:r>
              <a:rPr lang="en-US" altLang="zh-CN" sz="1600"/>
              <a:t>:</a:t>
            </a:r>
            <a:r>
              <a:rPr lang="zh-CN" altLang="en-US" sz="1600"/>
              <a:t>标识标志、管理计划、申报登记、管理台账、经营许可制、贮存管理、运输管理、转移、利用处置、应急处置。</a:t>
            </a:r>
            <a:endParaRPr lang="zh-CN" altLang="en-US" sz="1600"/>
          </a:p>
          <a:p>
            <a:pPr marL="285750" indent="-285750">
              <a:buFont typeface="Wingdings" panose="05000000000000000000" charset="0"/>
              <a:buChar char="u"/>
            </a:pPr>
            <a:r>
              <a:rPr lang="zh-CN" altLang="en-US" sz="1600"/>
              <a:t>医疗废物，</a:t>
            </a:r>
            <a:r>
              <a:rPr lang="en-US" altLang="zh-CN" sz="1600"/>
              <a:t>2</a:t>
            </a:r>
            <a:r>
              <a:rPr lang="zh-CN" altLang="en-US" sz="1600"/>
              <a:t>条。</a:t>
            </a:r>
            <a:endParaRPr lang="zh-CN" altLang="en-US" sz="1600"/>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TEMPLATE_THUMBS_INDEX" val="1、6、7、10、11、13、15、17、20、26、28"/>
  <p:tag name="KSO_WM_SLIDE_ID" val="custom160062_1"/>
  <p:tag name="KSO_WM_SLIDE_INDEX" val="1"/>
  <p:tag name="KSO_WM_SLIDE_LAYOUT" val="a_b"/>
  <p:tag name="KSO_WM_SLIDE_LAYOUT_CNT" val="1_1"/>
  <p:tag name="KSO_WM_SLIDE_TYPE" val="title"/>
  <p:tag name="KSO_WM_BEAUTIFY_FLAG" val="#wm#"/>
  <p:tag name="KSO_WM_SLIDE_ITEM_CNT" val="2"/>
  <p:tag name="KSO_WM_TEMPLATE_CATEGORY" val="custom"/>
  <p:tag name="KSO_WM_TEMPLATE_INDEX" val="160062"/>
  <p:tag name="KSO_WM_TAG_VERSION" val="1.0"/>
  <p:tag name="KSO_WM_SPECIAL_SOURCE" val="bdnul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PLACING_PICTURE_USER_VIEWPORT" val="{&quot;height&quot;:6945,&quot;width&quot;:6435}"/>
</p:tagLst>
</file>

<file path=ppt/tags/tag101.xml><?xml version="1.0" encoding="utf-8"?>
<p:tagLst xmlns:p="http://schemas.openxmlformats.org/presentationml/2006/main">
  <p:tag name="KSO_WM_SPECIAL_SOURCE" val="bdnull"/>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4282_7*a*1"/>
  <p:tag name="KSO_WM_TEMPLATE_CATEGORY" val="custom"/>
  <p:tag name="KSO_WM_TEMPLATE_INDEX" val="20204282"/>
  <p:tag name="KSO_WM_UNIT_LAYERLEVEL" val="1"/>
  <p:tag name="KSO_WM_TAG_VERSION" val="1.0"/>
  <p:tag name="KSO_WM_BEAUTIFY_FLAG" val="#wm#"/>
  <p:tag name="KSO_WM_UNIT_ISCONTENTSTITLE" val="0"/>
  <p:tag name="KSO_WM_UNIT_NOCLEAR" val="0"/>
  <p:tag name="KSO_WM_UNIT_VALUE" val="30"/>
  <p:tag name="KSO_WM_UNIT_TYPE" val="a"/>
  <p:tag name="KSO_WM_UNIT_INDEX" val="1"/>
  <p:tag name="KSO_WM_UNIT_ISNUMDGMTITLE" val="0"/>
  <p:tag name="KSO_WM_UNIT_PRESET_TEXT" val="单击此处&#10;编辑章节内容"/>
  <p:tag name="KSO_WM_UNIT_BLOCK" val="0"/>
  <p:tag name="KSO_WM_UNIT_DEC_AREA_ID" val="645e24b9e46d48dda9cb0db27bd47693"/>
  <p:tag name="KSO_WM_CHIP_GROUPID" val="5f2a2be26a8109a98fd91e48"/>
  <p:tag name="KSO_WM_CHIP_XID" val="5f2a2be26a8109a98fd91e49"/>
  <p:tag name="KSO_WM_CHIP_FILLAREA_FILL_RULE" val="{&quot;fill_align&quot;:&quot;cm&quot;,&quot;fill_mode&quot;:&quot;adaptive&quot;,&quot;sacle_strategy&quot;:&quot;smart&quot;}"/>
  <p:tag name="KSO_WM_ASSEMBLE_CHIP_INDEX" val="6835b70288ef49608c76ba5bfce5233d"/>
  <p:tag name="KSO_WM_UNIT_TEXT_FILL_FORE_SCHEMECOLOR_INDEX_BRIGHTNESS" val="0.15"/>
  <p:tag name="KSO_WM_UNIT_TEXT_FILL_FORE_SCHEMECOLOR_INDEX" val="13"/>
  <p:tag name="KSO_WM_UNIT_TEXT_FILL_TYPE" val="1"/>
</p:tagLst>
</file>

<file path=ppt/tags/tag103.xml><?xml version="1.0" encoding="utf-8"?>
<p:tagLst xmlns:p="http://schemas.openxmlformats.org/presentationml/2006/main">
  <p:tag name="KSO_WM_TEMPLATE_THUMBS_INDEX" val="1、6、7、10、11、13、15、17、20、26、28"/>
  <p:tag name="KSO_WM_SLIDE_ID" val="custom160062_1"/>
  <p:tag name="KSO_WM_SLIDE_INDEX" val="1"/>
  <p:tag name="KSO_WM_SLIDE_LAYOUT" val="a_b"/>
  <p:tag name="KSO_WM_SLIDE_LAYOUT_CNT" val="1_1"/>
  <p:tag name="KSO_WM_SLIDE_TYPE" val="title"/>
  <p:tag name="KSO_WM_BEAUTIFY_FLAG" val="#wm#"/>
  <p:tag name="KSO_WM_SLIDE_ITEM_CNT" val="2"/>
  <p:tag name="KSO_WM_TEMPLATE_CATEGORY" val="custom"/>
  <p:tag name="KSO_WM_TEMPLATE_INDEX" val="160062"/>
  <p:tag name="KSO_WM_TAG_VERSION" val="1.0"/>
  <p:tag name="KSO_WM_SPECIAL_SOURCE" val="bdnull"/>
</p:tagLst>
</file>

<file path=ppt/tags/tag104.xml><?xml version="1.0" encoding="utf-8"?>
<p:tagLst xmlns:p="http://schemas.openxmlformats.org/presentationml/2006/main">
  <p:tag name="ISPRING_PRESENTATION_TITLE" val="PowerPoint 演示文稿"/>
  <p:tag name="KSO_DOCER_TEMPLATE_OPEN_ONCE_MARK" val="1"/>
  <p:tag name="COMMONDATA" val="eyJoZGlkIjoiYTcyOTg1YWE2MzU3NWZlODJiNjgyMTkwYmVmMzFiZmEifQ=="/>
  <p:tag name="KSO_WPP_MARK_KEY" val="3203c52d-3c04-4e45-a1e1-72c6ed743b21"/>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TEMPLATE_CATEGORY" val="diagram"/>
  <p:tag name="KSO_WM_TEMPLATE_INDEX" val="24"/>
  <p:tag name="KSO_WM_UNIT_TYPE" val="m_i"/>
  <p:tag name="KSO_WM_UNIT_INDEX" val="1_1"/>
  <p:tag name="KSO_WM_UNIT_ID" val="268*m_i*1_1"/>
  <p:tag name="KSO_WM_UNIT_CLEAR" val="1"/>
  <p:tag name="KSO_WM_UNIT_LAYERLEVEL" val="1_1"/>
  <p:tag name="KSO_WM_BEAUTIFY_FLAG" val="#wm#"/>
  <p:tag name="KSO_WM_TAG_VERSION" val="1.0"/>
  <p:tag name="KSO_WM_DIAGRAM_GROUP_CODE" val="m1-1"/>
  <p:tag name="KSO_WM_UNIT_LINE_FORE_SCHEMECOLOR_INDEX" val="5"/>
  <p:tag name="KSO_WM_UNIT_LINE_FILL_TYPE" val="2"/>
  <p:tag name="KSO_WM_UNIT_TEXT_FILL_FORE_SCHEMECOLOR_INDEX" val="13"/>
  <p:tag name="KSO_WM_UNIT_TEXT_FILL_TYPE" val="1"/>
</p:tagLst>
</file>

<file path=ppt/tags/tag15.xml><?xml version="1.0" encoding="utf-8"?>
<p:tagLst xmlns:p="http://schemas.openxmlformats.org/presentationml/2006/main">
  <p:tag name="KSO_WM_TEMPLATE_CATEGORY" val="diagram"/>
  <p:tag name="KSO_WM_TEMPLATE_INDEX" val="24"/>
  <p:tag name="KSO_WM_UNIT_TYPE" val="m_h_f"/>
  <p:tag name="KSO_WM_UNIT_INDEX" val="1_1_1"/>
  <p:tag name="KSO_WM_UNIT_ID" val="268*m_h_f*1_1_1"/>
  <p:tag name="KSO_WM_UNIT_CLEAR" val="1"/>
  <p:tag name="KSO_WM_UNIT_LAYERLEVEL" val="1_1_1"/>
  <p:tag name="KSO_WM_UNIT_VALUE" val="36"/>
  <p:tag name="KSO_WM_UNIT_HIGHLIGHT" val="0"/>
  <p:tag name="KSO_WM_UNIT_COMPATIBLE" val="0"/>
  <p:tag name="KSO_WM_UNIT_PRESET_TEXT_INDEX" val="4"/>
  <p:tag name="KSO_WM_UNIT_PRESET_TEXT_LEN" val="57"/>
  <p:tag name="KSO_WM_BEAUTIFY_FLAG" val="#wm#"/>
  <p:tag name="KSO_WM_TAG_VERSION" val="1.0"/>
  <p:tag name="KSO_WM_DIAGRAM_GROUP_CODE" val="m1-1"/>
  <p:tag name="KSO_WM_UNIT_TEXT_FILL_FORE_SCHEMECOLOR_INDEX" val="13"/>
  <p:tag name="KSO_WM_UNIT_TEXT_FILL_TYPE" val="1"/>
</p:tagLst>
</file>

<file path=ppt/tags/tag16.xml><?xml version="1.0" encoding="utf-8"?>
<p:tagLst xmlns:p="http://schemas.openxmlformats.org/presentationml/2006/main">
  <p:tag name="KSO_WM_TEMPLATE_CATEGORY" val="diagram"/>
  <p:tag name="KSO_WM_TEMPLATE_INDEX" val="24"/>
  <p:tag name="KSO_WM_UNIT_TYPE" val="m_h_f"/>
  <p:tag name="KSO_WM_UNIT_INDEX" val="1_3_1"/>
  <p:tag name="KSO_WM_UNIT_ID" val="268*m_h_f*1_3_1"/>
  <p:tag name="KSO_WM_UNIT_CLEAR" val="1"/>
  <p:tag name="KSO_WM_UNIT_LAYERLEVEL" val="1_1_1"/>
  <p:tag name="KSO_WM_UNIT_VALUE" val="36"/>
  <p:tag name="KSO_WM_UNIT_HIGHLIGHT" val="0"/>
  <p:tag name="KSO_WM_UNIT_COMPATIBLE" val="0"/>
  <p:tag name="KSO_WM_UNIT_PRESET_TEXT_INDEX" val="4"/>
  <p:tag name="KSO_WM_UNIT_PRESET_TEXT_LEN" val="57"/>
  <p:tag name="KSO_WM_BEAUTIFY_FLAG" val="#wm#"/>
  <p:tag name="KSO_WM_TAG_VERSION" val="1.0"/>
  <p:tag name="KSO_WM_DIAGRAM_GROUP_CODE" val="m1-1"/>
  <p:tag name="KSO_WM_UNIT_TEXT_FILL_FORE_SCHEMECOLOR_INDEX" val="13"/>
  <p:tag name="KSO_WM_UNIT_TEXT_FILL_TYPE" val="1"/>
</p:tagLst>
</file>

<file path=ppt/tags/tag17.xml><?xml version="1.0" encoding="utf-8"?>
<p:tagLst xmlns:p="http://schemas.openxmlformats.org/presentationml/2006/main">
  <p:tag name="KSO_WM_TEMPLATE_CATEGORY" val="diagram"/>
  <p:tag name="KSO_WM_TEMPLATE_INDEX" val="24"/>
  <p:tag name="KSO_WM_UNIT_TYPE" val="m_h_f"/>
  <p:tag name="KSO_WM_UNIT_INDEX" val="1_2_1"/>
  <p:tag name="KSO_WM_UNIT_ID" val="268*m_h_f*1_2_1"/>
  <p:tag name="KSO_WM_UNIT_CLEAR" val="1"/>
  <p:tag name="KSO_WM_UNIT_LAYERLEVEL" val="1_1_1"/>
  <p:tag name="KSO_WM_UNIT_VALUE" val="36"/>
  <p:tag name="KSO_WM_UNIT_HIGHLIGHT" val="0"/>
  <p:tag name="KSO_WM_UNIT_COMPATIBLE" val="0"/>
  <p:tag name="KSO_WM_UNIT_PRESET_TEXT_INDEX" val="4"/>
  <p:tag name="KSO_WM_UNIT_PRESET_TEXT_LEN" val="57"/>
  <p:tag name="KSO_WM_BEAUTIFY_FLAG" val="#wm#"/>
  <p:tag name="KSO_WM_TAG_VERSION" val="1.0"/>
  <p:tag name="KSO_WM_DIAGRAM_GROUP_CODE" val="m1-1"/>
  <p:tag name="KSO_WM_UNIT_TEXT_FILL_FORE_SCHEMECOLOR_INDEX" val="13"/>
  <p:tag name="KSO_WM_UNIT_TEXT_FILL_TYPE" val="1"/>
</p:tagLst>
</file>

<file path=ppt/tags/tag18.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TEMPLATE_CATEGORY" val="diagram"/>
  <p:tag name="KSO_WM_TEMPLATE_INDEX" val="24"/>
  <p:tag name="KSO_WM_UNIT_TYPE" val="m_i"/>
  <p:tag name="KSO_WM_UNIT_INDEX" val="1_1"/>
  <p:tag name="KSO_WM_UNIT_ID" val="268*m_i*1_1"/>
  <p:tag name="KSO_WM_UNIT_CLEAR" val="1"/>
  <p:tag name="KSO_WM_UNIT_LAYERLEVEL" val="1_1"/>
  <p:tag name="KSO_WM_BEAUTIFY_FLAG" val=""/>
  <p:tag name="KSO_WM_TAG_VERSION" val="1.0"/>
  <p:tag name="KSO_WM_DIAGRAM_GROUP_CODE" val="m1-1"/>
  <p:tag name="KSO_WM_UNIT_LINE_FORE_SCHEMECOLOR_INDEX" val="5"/>
  <p:tag name="KSO_WM_UNIT_LINE_FILL_TYPE" val="2"/>
  <p:tag name="KSO_WM_UNIT_TEXT_FILL_FORE_SCHEMECOLOR_INDEX" val="13"/>
  <p:tag name="KSO_WM_UNIT_TEXT_FILL_TYPE" val="1"/>
</p:tagLst>
</file>

<file path=ppt/tags/tag2.xml><?xml version="1.0" encoding="utf-8"?>
<p:tagLst xmlns:p="http://schemas.openxmlformats.org/presentationml/2006/main">
  <p:tag name="KSO_WM_SPECIAL_SOURCE" val="bdnul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SPECIAL_SOURCE" val="bdnul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SPECIAL_SOURCE" val="bdnull"/>
</p:tagLst>
</file>

<file path=ppt/tags/tag33.xml><?xml version="1.0" encoding="utf-8"?>
<p:tagLst xmlns:p="http://schemas.openxmlformats.org/presentationml/2006/main">
  <p:tag name="KSO_WM_UNIT_PLACING_PICTURE_USER_VIEWPORT" val="{&quot;height&quot;:1888,&quot;width&quot;:17553}"/>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SPECIAL_SOURCE" val="bdnul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SPECIAL_SOURCE" val="bdnul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SPECIAL_SOURCE" val="bdnull"/>
</p:tagLst>
</file>

<file path=ppt/tags/tag48.xml><?xml version="1.0" encoding="utf-8"?>
<p:tagLst xmlns:p="http://schemas.openxmlformats.org/presentationml/2006/main">
  <p:tag name="KSO_WM_SPECIAL_SOURCE" val="bdnull"/>
</p:tagLst>
</file>

<file path=ppt/tags/tag49.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UNIT_PLACING_PICTURE_USER_VIEWPORT" val="{&quot;height&quot;:581.6251968503936,&quot;width&quot;:1754.9732283464566}"/>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3_4"/>
  <p:tag name="KSO_WM_UNIT_ID" val="diagram20200112_2*q_h_i*249_3_4"/>
  <p:tag name="KSO_WM_TEMPLATE_CATEGORY" val="diagram"/>
  <p:tag name="KSO_WM_TEMPLATE_INDEX" val="20200112"/>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51.xml><?xml version="1.0" encoding="utf-8"?>
<p:tagLst xmlns:p="http://schemas.openxmlformats.org/presentationml/2006/main">
  <p:tag name="KSO_WM_UNIT_HIGHLIGHT" val="0"/>
  <p:tag name="KSO_WM_UNIT_COMPATIBLE" val="0"/>
  <p:tag name="KSO_WM_DIAGRAM_GROUP_CODE" val="q1-1"/>
  <p:tag name="KSO_WM_UNIT_TYPE" val="q_h_i"/>
  <p:tag name="KSO_WM_UNIT_INDEX" val="249_2_1"/>
  <p:tag name="KSO_WM_UNIT_ID" val="diagram20200112_2*q_h_i*249_2_1"/>
  <p:tag name="KSO_WM_TEMPLATE_CATEGORY" val="diagram"/>
  <p:tag name="KSO_WM_TEMPLATE_INDEX" val="20200112"/>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1_4"/>
  <p:tag name="KSO_WM_UNIT_ID" val="diagram20200112_2*q_h_i*249_1_4"/>
  <p:tag name="KSO_WM_TEMPLATE_CATEGORY" val="diagram"/>
  <p:tag name="KSO_WM_TEMPLATE_INDEX" val="2020011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3_3"/>
  <p:tag name="KSO_WM_UNIT_ID" val="diagram20200112_2*q_h_i*249_3_3"/>
  <p:tag name="KSO_WM_TEMPLATE_CATEGORY" val="diagram"/>
  <p:tag name="KSO_WM_TEMPLATE_INDEX" val="2020011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1_3"/>
  <p:tag name="KSO_WM_UNIT_ID" val="diagram20200112_2*q_h_i*249_1_3"/>
  <p:tag name="KSO_WM_TEMPLATE_CATEGORY" val="diagram"/>
  <p:tag name="KSO_WM_TEMPLATE_INDEX" val="20200112"/>
  <p:tag name="KSO_WM_UNIT_LAYERLEVEL" val="1_1_1"/>
  <p:tag name="KSO_WM_TAG_VERSION" val="1.0"/>
  <p:tag name="KSO_WM_BEAUTIFY_FLAG" val="#wm#"/>
  <p:tag name="KSO_WM_UNIT_FILL_FORE_SCHEMECOLOR_INDEX" val="5"/>
  <p:tag name="KSO_WM_UNI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1_2"/>
  <p:tag name="KSO_WM_UNIT_ID" val="diagram20200112_2*q_h_i*249_1_2"/>
  <p:tag name="KSO_WM_TEMPLATE_CATEGORY" val="diagram"/>
  <p:tag name="KSO_WM_TEMPLATE_INDEX" val="20200112"/>
  <p:tag name="KSO_WM_UNIT_LAYERLEVEL" val="1_1_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3_2"/>
  <p:tag name="KSO_WM_UNIT_ID" val="diagram20200112_2*q_h_i*249_3_2"/>
  <p:tag name="KSO_WM_TEMPLATE_CATEGORY" val="diagram"/>
  <p:tag name="KSO_WM_TEMPLATE_INDEX" val="20200112"/>
  <p:tag name="KSO_WM_UNIT_LAYERLEVEL" val="1_1_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1_1"/>
  <p:tag name="KSO_WM_UNIT_ID" val="diagram20200112_2*q_h_i*249_1_1"/>
  <p:tag name="KSO_WM_TEMPLATE_CATEGORY" val="diagram"/>
  <p:tag name="KSO_WM_TEMPLATE_INDEX" val="20200112"/>
  <p:tag name="KSO_WM_UNIT_LAYERLEVEL" val="1_1_1"/>
  <p:tag name="KSO_WM_TAG_VERSION" val="1.0"/>
  <p:tag name="KSO_WM_BEAUTIFY_FLAG" val="#wm#"/>
  <p:tag name="KSO_WM_UNIT_TEXT_FILL_FORE_SCHEMECOLOR_INDEX" val="14"/>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3_1"/>
  <p:tag name="KSO_WM_UNIT_ID" val="diagram20200112_2*q_h_i*249_3_1"/>
  <p:tag name="KSO_WM_TEMPLATE_CATEGORY" val="diagram"/>
  <p:tag name="KSO_WM_TEMPLATE_INDEX" val="20200112"/>
  <p:tag name="KSO_WM_UNIT_LAYERLEVEL" val="1_1_1"/>
  <p:tag name="KSO_WM_TAG_VERSION" val="1.0"/>
  <p:tag name="KSO_WM_BEAUTIFY_FLAG" val="#wm#"/>
  <p:tag name="KSO_WM_UNIT_TEXT_FILL_FORE_SCHEMECOLOR_INDEX" val="14"/>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2_2"/>
  <p:tag name="KSO_WM_UNIT_ID" val="diagram20200112_2*q_h_i*249_2_2"/>
  <p:tag name="KSO_WM_TEMPLATE_CATEGORY" val="diagram"/>
  <p:tag name="KSO_WM_TEMPLATE_INDEX" val="20200112"/>
  <p:tag name="KSO_WM_UNIT_LAYERLEVEL" val="1_1_1"/>
  <p:tag name="KSO_WM_TAG_VERSION" val="1.0"/>
  <p:tag name="KSO_WM_BEAUTIFY_FLAG" val="#wm#"/>
  <p:tag name="KSO_WM_UNIT_TEXT_FILL_FORE_SCHEMECOLOR_INDEX" val="14"/>
  <p:tag name="KSO_WM_UNIT_TEXT_FILL_TYPE" val="1"/>
</p:tagLst>
</file>

<file path=ppt/tags/tag6.xml><?xml version="1.0" encoding="utf-8"?>
<p:tagLst xmlns:p="http://schemas.openxmlformats.org/presentationml/2006/main">
  <p:tag name="KSO_WM_UNIT_PLACING_PICTURE_USER_VIEWPORT" val="{&quot;height&quot;:7170,&quot;width&quot;:12960}"/>
</p:tagLst>
</file>

<file path=ppt/tags/tag6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249_1_1"/>
  <p:tag name="KSO_WM_UNIT_ID" val="diagram20200112_2*q_h_a*249_1_1"/>
  <p:tag name="KSO_WM_TEMPLATE_CATEGORY" val="diagram"/>
  <p:tag name="KSO_WM_TEMPLATE_INDEX" val="20200112"/>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6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249_1_1"/>
  <p:tag name="KSO_WM_UNIT_ID" val="diagram20200112_2*q_h_f*249_1_1"/>
  <p:tag name="KSO_WM_TEMPLATE_CATEGORY" val="diagram"/>
  <p:tag name="KSO_WM_TEMPLATE_INDEX" val="2020011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62.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249_3_1"/>
  <p:tag name="KSO_WM_UNIT_ID" val="diagram20200112_2*q_h_a*249_3_1"/>
  <p:tag name="KSO_WM_TEMPLATE_CATEGORY" val="diagram"/>
  <p:tag name="KSO_WM_TEMPLATE_INDEX" val="20200112"/>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6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249_3_1"/>
  <p:tag name="KSO_WM_UNIT_ID" val="diagram20200112_2*q_h_f*249_3_1"/>
  <p:tag name="KSO_WM_TEMPLATE_CATEGORY" val="diagram"/>
  <p:tag name="KSO_WM_TEMPLATE_INDEX" val="2020011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64.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249_2_1"/>
  <p:tag name="KSO_WM_UNIT_ID" val="diagram20200112_2*q_h_a*249_2_1"/>
  <p:tag name="KSO_WM_TEMPLATE_CATEGORY" val="diagram"/>
  <p:tag name="KSO_WM_TEMPLATE_INDEX" val="20200112"/>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6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249_2_1"/>
  <p:tag name="KSO_WM_UNIT_ID" val="diagram20200112_2*q_h_f*249_2_1"/>
  <p:tag name="KSO_WM_TEMPLATE_CATEGORY" val="diagram"/>
  <p:tag name="KSO_WM_TEMPLATE_INDEX" val="2020011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2_5"/>
  <p:tag name="KSO_WM_UNIT_ID" val="diagram20200112_2*q_h_i*249_2_5"/>
  <p:tag name="KSO_WM_TEMPLATE_CATEGORY" val="diagram"/>
  <p:tag name="KSO_WM_TEMPLATE_INDEX" val="20200112"/>
  <p:tag name="KSO_WM_UNIT_LAYERLEVEL" val="1_1_1"/>
  <p:tag name="KSO_WM_TAG_VERSION" val="1.0"/>
  <p:tag name="KSO_WM_BEAUTIFY_FLAG" val="#wm#"/>
  <p:tag name="KSO_WM_UNIT_FILL_FORE_SCHEMECOLOR_INDEX" val="6"/>
  <p:tag name="KSO_WM_UNI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2_4"/>
  <p:tag name="KSO_WM_UNIT_ID" val="diagram20200112_2*q_h_i*249_2_4"/>
  <p:tag name="KSO_WM_TEMPLATE_CATEGORY" val="diagram"/>
  <p:tag name="KSO_WM_TEMPLATE_INDEX" val="20200112"/>
  <p:tag name="KSO_WM_UNIT_LAYERLEVEL" val="1_1_1"/>
  <p:tag name="KSO_WM_TAG_VERSION" val="1.0"/>
  <p:tag name="KSO_WM_BEAUTIFY_FLAG" val="#wm#"/>
  <p:tag name="KSO_WM_UNIT_FILL_FORE_SCHEMECOLOR_INDEX" val="6"/>
  <p:tag name="KSO_WM_UNIT_FILL_TYPE"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2_3"/>
  <p:tag name="KSO_WM_UNIT_ID" val="diagram20200112_2*q_h_i*249_2_3"/>
  <p:tag name="KSO_WM_TEMPLATE_CATEGORY" val="diagram"/>
  <p:tag name="KSO_WM_TEMPLATE_INDEX" val="20200112"/>
  <p:tag name="KSO_WM_UNIT_LAYERLEVEL" val="1_1_1"/>
  <p:tag name="KSO_WM_TAG_VERSION" val="1.0"/>
  <p:tag name="KSO_WM_BEAUTIFY_FLAG" val="#wm#"/>
  <p:tag name="KSO_WM_UNIT_FILL_FORE_SCHEMECOLOR_INDEX" val="6"/>
  <p:tag name="KSO_WM_UNIT_FILL_TYPE"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249_2_6"/>
  <p:tag name="KSO_WM_UNIT_ID" val="diagram20200112_2*q_h_i*249_2_6"/>
  <p:tag name="KSO_WM_TEMPLATE_CATEGORY" val="diagram"/>
  <p:tag name="KSO_WM_TEMPLATE_INDEX" val="20200112"/>
  <p:tag name="KSO_WM_UNIT_LAYERLEVEL" val="1_1_1"/>
  <p:tag name="KSO_WM_TAG_VERSION" val="1.0"/>
  <p:tag name="KSO_WM_BEAUTIFY_FLAG" val="#wm#"/>
</p:tagLst>
</file>

<file path=ppt/tags/tag7.xml><?xml version="1.0" encoding="utf-8"?>
<p:tagLst xmlns:p="http://schemas.openxmlformats.org/presentationml/2006/main">
  <p:tag name="KSO_WM_SPECIAL_SOURCE" val="bdnull"/>
</p:tagLst>
</file>

<file path=ppt/tags/tag70.xml><?xml version="1.0" encoding="utf-8"?>
<p:tagLst xmlns:p="http://schemas.openxmlformats.org/presentationml/2006/main">
  <p:tag name="KSO_WM_SPECIAL_SOURCE" val="bdnul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200112_2*q_h_f*1_1_1"/>
  <p:tag name="KSO_WM_TEMPLATE_CATEGORY" val="diagram"/>
  <p:tag name="KSO_WM_TEMPLATE_INDEX" val="20200112"/>
  <p:tag name="KSO_WM_UNIT_LAYERLEVEL" val="1_1_1"/>
  <p:tag name="KSO_WM_TAG_VERSION" val="1.0"/>
  <p:tag name="KSO_WM_BEAUTIFY_FLAG" val=""/>
  <p:tag name="KSO_WM_UNIT_PRESET_TEXT" val="单击此处添加文本具体内容"/>
  <p:tag name="KSO_WM_UNIT_TEXT_FILL_FORE_SCHEMECOLOR_INDEX" val="13"/>
  <p:tag name="KSO_WM_UNIT_TEXT_FILL_TYPE" val="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SPECIAL_SOURCE" val="bdnull"/>
</p:tagLst>
</file>

<file path=ppt/tags/tag78.xml><?xml version="1.0" encoding="utf-8"?>
<p:tagLst xmlns:p="http://schemas.openxmlformats.org/presentationml/2006/main">
  <p:tag name="KSO_WM_UNIT_PLACING_PICTURE_USER_VIEWPORT" val="{&quot;height&quot;:5085,&quot;width&quot;:10590}"/>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SPECIAL_SOURCE" val="bdnul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SPECIAL_SOURCE" val="bdnull"/>
</p:tagLst>
</file>

<file path=ppt/tags/tag82.xml><?xml version="1.0" encoding="utf-8"?>
<p:tagLst xmlns:p="http://schemas.openxmlformats.org/presentationml/2006/main">
  <p:tag name="KSO_WM_SPECIAL_SOURCE" val="bdnul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SPECIAL_SOURCE" val="bdnull"/>
</p:tagLst>
</file>

<file path=ppt/tags/tag85.xml><?xml version="1.0" encoding="utf-8"?>
<p:tagLst xmlns:p="http://schemas.openxmlformats.org/presentationml/2006/main">
  <p:tag name="KSO_WM_UNIT_TABLE_BEAUTIFY" val="smartTable{ff5eda30-880a-45fa-a696-a02b1ec4dc68}"/>
  <p:tag name="TABLE_ENDDRAG_ORIGIN_RECT" val="774*296"/>
  <p:tag name="TABLE_ENDDRAG_RECT" val="151*193*774*296"/>
</p:tagLst>
</file>

<file path=ppt/tags/tag86.xml><?xml version="1.0" encoding="utf-8"?>
<p:tagLst xmlns:p="http://schemas.openxmlformats.org/presentationml/2006/main">
  <p:tag name="KSO_WM_SPECIAL_SOURCE" val="bdnull"/>
</p:tagLst>
</file>

<file path=ppt/tags/tag87.xml><?xml version="1.0" encoding="utf-8"?>
<p:tagLst xmlns:p="http://schemas.openxmlformats.org/presentationml/2006/main">
  <p:tag name="KSO_WM_SPECIAL_SOURCE" val="bdnull"/>
</p:tagLst>
</file>

<file path=ppt/tags/tag88.xml><?xml version="1.0" encoding="utf-8"?>
<p:tagLst xmlns:p="http://schemas.openxmlformats.org/presentationml/2006/main">
  <p:tag name="KSO_WM_SPECIAL_SOURCE" val="bdnull"/>
</p:tagLst>
</file>

<file path=ppt/tags/tag89.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SPECIAL_SOURCE" val="bdnull"/>
</p:tagLst>
</file>

<file path=ppt/tags/tag91.xml><?xml version="1.0" encoding="utf-8"?>
<p:tagLst xmlns:p="http://schemas.openxmlformats.org/presentationml/2006/main">
  <p:tag name="KSO_WM_SPECIAL_SOURCE" val="bdnull"/>
</p:tagLst>
</file>

<file path=ppt/tags/tag92.xml><?xml version="1.0" encoding="utf-8"?>
<p:tagLst xmlns:p="http://schemas.openxmlformats.org/presentationml/2006/main">
  <p:tag name="KSO_WM_SPECIAL_SOURCE" val="bdnull"/>
</p:tagLst>
</file>

<file path=ppt/tags/tag93.xml><?xml version="1.0" encoding="utf-8"?>
<p:tagLst xmlns:p="http://schemas.openxmlformats.org/presentationml/2006/main">
  <p:tag name="KSO_WM_SPECIAL_SOURCE" val="bdnull"/>
</p:tagLst>
</file>

<file path=ppt/tags/tag94.xml><?xml version="1.0" encoding="utf-8"?>
<p:tagLst xmlns:p="http://schemas.openxmlformats.org/presentationml/2006/main">
  <p:tag name="KSO_WM_SPECIAL_SOURCE" val="bdnull"/>
</p:tagLst>
</file>

<file path=ppt/tags/tag95.xml><?xml version="1.0" encoding="utf-8"?>
<p:tagLst xmlns:p="http://schemas.openxmlformats.org/presentationml/2006/main">
  <p:tag name="KSO_WM_SPECIAL_SOURCE" val="bdnull"/>
</p:tagLst>
</file>

<file path=ppt/tags/tag96.xml><?xml version="1.0" encoding="utf-8"?>
<p:tagLst xmlns:p="http://schemas.openxmlformats.org/presentationml/2006/main">
  <p:tag name="KSO_WM_SPECIAL_SOURCE" val="bdnull"/>
</p:tagLst>
</file>

<file path=ppt/tags/tag97.xml><?xml version="1.0" encoding="utf-8"?>
<p:tagLst xmlns:p="http://schemas.openxmlformats.org/presentationml/2006/main">
  <p:tag name="KSO_WM_UNIT_PLACING_PICTURE_USER_VIEWPORT" val="{&quot;height&quot;:5419,&quot;width&quot;:4964}"/>
</p:tagLst>
</file>

<file path=ppt/tags/tag98.xml><?xml version="1.0" encoding="utf-8"?>
<p:tagLst xmlns:p="http://schemas.openxmlformats.org/presentationml/2006/main">
  <p:tag name="KSO_WM_SPECIAL_SOURCE" val="bdnull"/>
</p:tagLst>
</file>

<file path=ppt/tags/tag99.xml><?xml version="1.0" encoding="utf-8"?>
<p:tagLst xmlns:p="http://schemas.openxmlformats.org/presentationml/2006/main">
  <p:tag name="KSO_WM_UNIT_PLACING_PICTURE_USER_VIEWPORT" val="{&quot;height&quot;:5357,&quot;width&quot;:57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自定义 22">
      <a:dk1>
        <a:srgbClr val="000000"/>
      </a:dk1>
      <a:lt1>
        <a:srgbClr val="FFFFFF"/>
      </a:lt1>
      <a:dk2>
        <a:srgbClr val="F1AA07"/>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自定义 22">
      <a:dk1>
        <a:srgbClr val="000000"/>
      </a:dk1>
      <a:lt1>
        <a:srgbClr val="FFFFFF"/>
      </a:lt1>
      <a:dk2>
        <a:srgbClr val="F1AA07"/>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8094</Words>
  <Application>WPS 演示</Application>
  <PresentationFormat>自定义</PresentationFormat>
  <Paragraphs>584</Paragraphs>
  <Slides>34</Slides>
  <Notes>55</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34</vt:i4>
      </vt:variant>
    </vt:vector>
  </HeadingPairs>
  <TitlesOfParts>
    <vt:vector size="54" baseType="lpstr">
      <vt:lpstr>Arial</vt:lpstr>
      <vt:lpstr>宋体</vt:lpstr>
      <vt:lpstr>Wingdings</vt:lpstr>
      <vt:lpstr>微软雅黑</vt:lpstr>
      <vt:lpstr>黑体</vt:lpstr>
      <vt:lpstr>Times New Roman</vt:lpstr>
      <vt:lpstr>Open Sans</vt:lpstr>
      <vt:lpstr>Segoe Print</vt:lpstr>
      <vt:lpstr>Wingdings</vt:lpstr>
      <vt:lpstr>Arial Unicode MS</vt:lpstr>
      <vt:lpstr>等线</vt:lpstr>
      <vt:lpstr>Gill Sans</vt:lpstr>
      <vt:lpstr>Wingdings</vt:lpstr>
      <vt:lpstr>汉仪旗黑-85S</vt:lpstr>
      <vt:lpstr>等线 Light</vt:lpstr>
      <vt:lpstr>Calibri</vt:lpstr>
      <vt:lpstr>AMGDT</vt:lpstr>
      <vt:lpstr>Office 主题​​</vt:lpstr>
      <vt:lpstr>默认设计模板</vt:lpstr>
      <vt:lpstr>1_默认设计模板</vt:lpstr>
      <vt:lpstr>危废管理相关政策体系及规范化管理要求 </vt:lpstr>
      <vt:lpstr>PowerPoint 演示文稿</vt:lpstr>
      <vt:lpstr>1、固废基本概念</vt:lpstr>
      <vt:lpstr>1、固废基本概念——危险废物</vt:lpstr>
      <vt:lpstr>1、固废基本概念——危险废物</vt:lpstr>
      <vt:lpstr>PowerPoint 演示文稿</vt:lpstr>
      <vt:lpstr>2、固废政策体系——法律法规综述（2.1）            </vt:lpstr>
      <vt:lpstr>PowerPoint 演示文稿</vt:lpstr>
      <vt:lpstr>2、固废政策体系——固废法（2.2）            </vt:lpstr>
      <vt:lpstr>2、固废政策体系——固废法（2.2）            </vt:lpstr>
      <vt:lpstr>2、固废政策体系——固废法（2.2）            </vt:lpstr>
      <vt:lpstr>2、固废政策体系——固废法（2.2）            </vt:lpstr>
      <vt:lpstr>2、固废政策体系——固废法（2.2）          </vt:lpstr>
      <vt:lpstr>2、固废政策体系——固废法（2.2）            </vt:lpstr>
      <vt:lpstr>2、固废政策体系——固废法（2.2）          </vt:lpstr>
      <vt:lpstr>2、固废政策体系——固废法（2.2）           </vt:lpstr>
      <vt:lpstr>2、固废政策体系——固废法（2.2）           </vt:lpstr>
      <vt:lpstr>2、固废政策体系——固废法（2.2）          </vt:lpstr>
      <vt:lpstr>2、固废政策体系——固废法（2.2）           </vt:lpstr>
      <vt:lpstr>2、固废政策体系——固废法（2.2）</vt:lpstr>
      <vt:lpstr>2、固废政策体系——固废法（2.2）                 </vt:lpstr>
      <vt:lpstr>PowerPoint 演示文稿</vt:lpstr>
      <vt:lpstr>2、固废政策体系——两高司法解释（2.3）            主要内容</vt:lpstr>
      <vt:lpstr>2、固废政策体系——两高司法解释（2.3）            主要内容</vt:lpstr>
      <vt:lpstr>2、固废政策体系——两高司法解释（2.3）            主要内容</vt:lpstr>
      <vt:lpstr>PowerPoint 演示文稿</vt:lpstr>
      <vt:lpstr>3、管理要点</vt:lpstr>
      <vt:lpstr>3、管理要点</vt:lpstr>
      <vt:lpstr>3、管理要点</vt:lpstr>
      <vt:lpstr>3、管理要点</vt:lpstr>
      <vt:lpstr>3、管理要点</vt:lpstr>
      <vt:lpstr>3、管理要点</vt:lpstr>
      <vt:lpstr>3、管理要点</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邱航</dc:creator>
  <cp:lastModifiedBy>a曾小乐</cp:lastModifiedBy>
  <cp:revision>1008</cp:revision>
  <dcterms:created xsi:type="dcterms:W3CDTF">2017-10-03T07:58:00Z</dcterms:created>
  <dcterms:modified xsi:type="dcterms:W3CDTF">2023-05-31T14:57:25Z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95FE3A2289524BD98F0DD72BF7F6AB0B</vt:lpwstr>
  </property>
  <property fmtid="{D5CDD505-2E9C-101B-9397-08002B2CF9AE}" pid="3" name="KSOProductBuildVer">
    <vt:lpwstr>2052-11.1.0.14309</vt:lpwstr>
  </property>
</Properties>
</file>